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433" r:id="rId2"/>
    <p:sldId id="357" r:id="rId3"/>
    <p:sldId id="356" r:id="rId4"/>
    <p:sldId id="355" r:id="rId5"/>
    <p:sldId id="422" r:id="rId6"/>
    <p:sldId id="413" r:id="rId7"/>
    <p:sldId id="399" r:id="rId8"/>
    <p:sldId id="411" r:id="rId9"/>
    <p:sldId id="414" r:id="rId10"/>
    <p:sldId id="415" r:id="rId11"/>
    <p:sldId id="418" r:id="rId12"/>
    <p:sldId id="421" r:id="rId13"/>
    <p:sldId id="420" r:id="rId14"/>
    <p:sldId id="395" r:id="rId15"/>
    <p:sldId id="437" r:id="rId16"/>
    <p:sldId id="434" r:id="rId17"/>
    <p:sldId id="435" r:id="rId18"/>
    <p:sldId id="427" r:id="rId19"/>
    <p:sldId id="438" r:id="rId20"/>
    <p:sldId id="439" r:id="rId21"/>
    <p:sldId id="440" r:id="rId22"/>
    <p:sldId id="423" r:id="rId23"/>
    <p:sldId id="410" r:id="rId24"/>
    <p:sldId id="432" r:id="rId25"/>
    <p:sldId id="412" r:id="rId26"/>
    <p:sldId id="424" r:id="rId27"/>
    <p:sldId id="41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5"/>
    <p:restoredTop sz="91549"/>
  </p:normalViewPr>
  <p:slideViewPr>
    <p:cSldViewPr snapToGrid="0" snapToObjects="1">
      <p:cViewPr varScale="1">
        <p:scale>
          <a:sx n="109" d="100"/>
          <a:sy n="109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3F5E1-F2DA-8C40-8672-34DD7815E9EB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D70BA-8199-BF44-B28D-34E758F34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2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8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6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86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4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13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7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1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28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84DB-4991-F046-83ED-EE62C1DB4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5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0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41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9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30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6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6333-0FA5-1142-96C8-C3845D8FD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04887-FDA8-8947-8192-499D3BDA5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D716-B02D-034F-9007-61214A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E82-3FF5-5642-B214-C0DC1BB0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A4A7-D569-C345-9644-CE462B83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A2BD-DBFB-EC45-8DAB-83C3D007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3A768-2817-A445-B28C-2984B2A04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0687-32C5-BA40-BB35-AE210397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E5F1-D573-B74B-818B-7F56315E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182A-EF88-5546-820C-42733503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4B62B-2D56-8A41-BF1D-34868BACF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5A81C-06DF-124C-A369-AC846DB61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E4FE-1071-2847-973A-068B0B61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4C2C9-854D-1848-A63E-CC2FD892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9370-7FA6-9941-83A8-DF5430A3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E8BA-769D-9B46-9FAB-17B563CC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BF51-2D20-014D-B337-11143E79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D89CB-8021-C44D-8EA6-CCD1BFF6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15EBA-2F80-E843-8154-659D3417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D894-A203-5740-B301-D5E14F88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7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0B5-ABF0-764E-8EAE-CF510871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E67A-866A-7249-96FE-0B7B27B3F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2745-C764-C440-94AA-520A655C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AE88-5646-C54B-BFA8-DA53855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5BB38-2A46-5E44-BE20-8EE08B1D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6499-4FEB-3647-927F-F0B2B197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6533-5FCE-F54F-9A80-50A5F653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8FA23-355A-2748-84B0-CF22CEAF8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D5C-7099-384E-8235-AC00C4E3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C8B36-CA08-3F42-B4C2-F895E88F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F1B11-2421-144C-9949-59A80F3F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6CC5-EA60-BD48-8555-B40F399A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6C99-77A4-914B-BE6F-3F7608705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A9405-BB26-414B-B3B3-5253DDC3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C82D-3538-D943-AE41-7DE62DA6A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9385C-8825-0D4E-9B94-7BD8040C2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55C8B-F94A-3A4C-930D-0BFAAA82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568DA-A02C-FD48-8064-711D18D7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73E3A-E192-5244-934E-2FD39FBB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F26E-DBFC-8C4A-9584-67C76F20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FCE5A-8F67-924C-BB47-A2240CF4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29D3-1069-C24E-9CE1-0DBDA7CC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325F6-A011-EB43-B396-D80B1183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08BFB-E934-9843-BC31-61C50034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5F581-D5E9-1E40-8FC5-27306651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FF5E-C7FC-8B48-BF0A-66E31C91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C280-D7B9-5642-AB4F-9F9893DD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566-44FA-D64A-8EEA-37917A9F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3717A-0AC1-C840-B10F-C98E03FC3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C3EEA-C2C2-BA45-AEF1-371C5305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1B2F-FEA2-704D-9400-5C2C17CE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6835-A39A-E14C-8394-38ACDDF4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CE71-6FF3-9645-A575-DA3A09B5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BEE86-B00E-0C4C-A3F0-B83B13A3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5FA54-4533-234E-85B7-BE89BEC35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61AC-0AA2-0140-9B3A-3C0F13C7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F7AC-BF89-BD43-A480-D4037A62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7C3F-32B2-A748-8256-FCBF2B9F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7D404-EEE7-3644-BFFD-D8D965BE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38A11-D794-8848-AF87-06A833ADD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79BE-5383-774E-BA9E-259AACA74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9CA4E-ADE5-9541-934E-F0A9E093515F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BC971-C492-B040-B7F8-2ED63B040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B979-E462-C546-A67E-FCF68B7E9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23789689.2019.1681821" TargetMode="External"/><Relationship Id="rId3" Type="http://schemas.openxmlformats.org/officeDocument/2006/relationships/hyperlink" Target="https://doi.org/10.1515/bejeap-2019-0231" TargetMode="External"/><Relationship Id="rId7" Type="http://schemas.openxmlformats.org/officeDocument/2006/relationships/hyperlink" Target="https://doi.org/10.1007/978-90-481-8927-4_2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16/j.compenvurbsys.2008.09.012" TargetMode="External"/><Relationship Id="rId5" Type="http://schemas.openxmlformats.org/officeDocument/2006/relationships/hyperlink" Target="https://doi.org/10.1068/b120043p" TargetMode="External"/><Relationship Id="rId4" Type="http://schemas.openxmlformats.org/officeDocument/2006/relationships/hyperlink" Target="https://doi.org/10.1016/j.envsoft.2010.08.001" TargetMode="External"/><Relationship Id="rId9" Type="http://schemas.openxmlformats.org/officeDocument/2006/relationships/hyperlink" Target="https://doi.org/10.1016/j.tourman.2019.10400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5.png"/><Relationship Id="rId3" Type="http://schemas.openxmlformats.org/officeDocument/2006/relationships/image" Target="../media/image141.png"/><Relationship Id="rId7" Type="http://schemas.openxmlformats.org/officeDocument/2006/relationships/image" Target="../media/image180.png"/><Relationship Id="rId12" Type="http://schemas.openxmlformats.org/officeDocument/2006/relationships/image" Target="../media/image50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4.png"/><Relationship Id="rId5" Type="http://schemas.openxmlformats.org/officeDocument/2006/relationships/image" Target="../media/image160.png"/><Relationship Id="rId15" Type="http://schemas.openxmlformats.org/officeDocument/2006/relationships/image" Target="../media/image240.png"/><Relationship Id="rId10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935780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Visitor Agent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47969"/>
            <a:ext cx="700938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Visitor </a:t>
            </a:r>
            <a:r>
              <a:rPr lang="en-US" sz="1600" i="1" dirty="0"/>
              <a:t>agent</a:t>
            </a:r>
            <a:r>
              <a:rPr lang="en-US" sz="1600" dirty="0"/>
              <a:t>: household, group of friends, </a:t>
            </a:r>
            <a:r>
              <a:rPr lang="en-US" sz="1600" i="1" dirty="0"/>
              <a:t>etc.</a:t>
            </a:r>
            <a:r>
              <a:rPr lang="en-US" sz="1600" dirty="0"/>
              <a:t>, visiting model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people are associated with a single visitor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each model time step: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 visitor agents from previous time step are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Update number of visitor </a:t>
            </a:r>
            <a:r>
              <a:rPr lang="en-US" sz="1400" i="1" dirty="0"/>
              <a:t>agents </a:t>
            </a:r>
            <a:r>
              <a:rPr lang="en-US" sz="1400" dirty="0"/>
              <a:t>to meet visitor population at time step </a:t>
            </a:r>
            <a:r>
              <a:rPr lang="en-US" sz="1400" i="1" dirty="0"/>
              <a:t>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Randomly assign visitors to either low occupancy seasonal rental (LOSR) or high occupancy seasonal rental (HOSR)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Primary factor influencing market performance (</a:t>
            </a:r>
            <a:r>
              <a:rPr lang="en-US" sz="1600" i="1" dirty="0"/>
              <a:t>e.g.</a:t>
            </a:r>
            <a:r>
              <a:rPr lang="en-US" sz="1600" dirty="0"/>
              <a:t>, HOSR vs. LOSR) is demand level or number of visitors (Bruno and </a:t>
            </a:r>
            <a:r>
              <a:rPr lang="en-US" sz="1600" dirty="0" err="1"/>
              <a:t>Faggini</a:t>
            </a:r>
            <a:r>
              <a:rPr lang="en-US" sz="1600" dirty="0"/>
              <a:t>, 2020)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Secondary factors include price setting and competition between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B71D5EE-3894-A847-AA89-5830EA225679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805F78-6F2F-4E4A-A33D-5626059AD745}"/>
              </a:ext>
            </a:extLst>
          </p:cNvPr>
          <p:cNvSpPr/>
          <p:nvPr/>
        </p:nvSpPr>
        <p:spPr>
          <a:xfrm>
            <a:off x="9793335" y="3739108"/>
            <a:ext cx="1812914" cy="6642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9775707" y="5083016"/>
            <a:ext cx="1812914" cy="6642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E478B04B-6B7D-DC49-BAF7-46D77B48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153189"/>
              </p:ext>
            </p:extLst>
          </p:nvPr>
        </p:nvGraphicFramePr>
        <p:xfrm>
          <a:off x="255437" y="4500086"/>
          <a:ext cx="7258734" cy="116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7639">
                  <a:extLst>
                    <a:ext uri="{9D8B030D-6E8A-4147-A177-3AD203B41FA5}">
                      <a16:colId xmlns:a16="http://schemas.microsoft.com/office/drawing/2014/main" val="2102436115"/>
                    </a:ext>
                  </a:extLst>
                </a:gridCol>
                <a:gridCol w="3007605">
                  <a:extLst>
                    <a:ext uri="{9D8B030D-6E8A-4147-A177-3AD203B41FA5}">
                      <a16:colId xmlns:a16="http://schemas.microsoft.com/office/drawing/2014/main" val="3381155585"/>
                    </a:ext>
                  </a:extLst>
                </a:gridCol>
                <a:gridCol w="969484">
                  <a:extLst>
                    <a:ext uri="{9D8B030D-6E8A-4147-A177-3AD203B41FA5}">
                      <a16:colId xmlns:a16="http://schemas.microsoft.com/office/drawing/2014/main" val="3503184875"/>
                    </a:ext>
                  </a:extLst>
                </a:gridCol>
                <a:gridCol w="1264006">
                  <a:extLst>
                    <a:ext uri="{9D8B030D-6E8A-4147-A177-3AD203B41FA5}">
                      <a16:colId xmlns:a16="http://schemas.microsoft.com/office/drawing/2014/main" val="326883424"/>
                    </a:ext>
                  </a:extLst>
                </a:gridCol>
              </a:tblGrid>
              <a:tr h="16430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Variable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Details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Symbol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Constant/Updates/Stochastic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755978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A unique ID associated with the agent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956396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Position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Describes location of agent in the model space</a:t>
                      </a:r>
                      <a:endParaRPr lang="en-US" sz="105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Updates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854773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Number of people in household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Sampled from gamma distribution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811020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1FD05EA7-5A9D-1E4A-A884-763557C0D734}"/>
              </a:ext>
            </a:extLst>
          </p:cNvPr>
          <p:cNvSpPr/>
          <p:nvPr/>
        </p:nvSpPr>
        <p:spPr>
          <a:xfrm>
            <a:off x="9843710" y="1796660"/>
            <a:ext cx="1812914" cy="128061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692F68-223B-0140-BD7A-6170D1F89264}"/>
              </a:ext>
            </a:extLst>
          </p:cNvPr>
          <p:cNvSpPr/>
          <p:nvPr/>
        </p:nvSpPr>
        <p:spPr>
          <a:xfrm>
            <a:off x="7848408" y="1864277"/>
            <a:ext cx="1338776" cy="23819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3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Unoccupied Owner Agent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92037"/>
            <a:ext cx="700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Agent associated with unoccupied parcels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Takes over parcel if any other agent leaves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Puts parcels on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Sets willingness to accept price (Parker and </a:t>
            </a:r>
            <a:r>
              <a:rPr lang="en-US" sz="1600" dirty="0" err="1"/>
              <a:t>Filatova</a:t>
            </a:r>
            <a:r>
              <a:rPr lang="en-US" sz="1600" dirty="0"/>
              <a:t>, 2008)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Enters negotiation with bidders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E478B04B-6B7D-DC49-BAF7-46D77B48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18156"/>
              </p:ext>
            </p:extLst>
          </p:nvPr>
        </p:nvGraphicFramePr>
        <p:xfrm>
          <a:off x="255437" y="2764645"/>
          <a:ext cx="7258734" cy="116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7639">
                  <a:extLst>
                    <a:ext uri="{9D8B030D-6E8A-4147-A177-3AD203B41FA5}">
                      <a16:colId xmlns:a16="http://schemas.microsoft.com/office/drawing/2014/main" val="2102436115"/>
                    </a:ext>
                  </a:extLst>
                </a:gridCol>
                <a:gridCol w="3007605">
                  <a:extLst>
                    <a:ext uri="{9D8B030D-6E8A-4147-A177-3AD203B41FA5}">
                      <a16:colId xmlns:a16="http://schemas.microsoft.com/office/drawing/2014/main" val="3381155585"/>
                    </a:ext>
                  </a:extLst>
                </a:gridCol>
                <a:gridCol w="969484">
                  <a:extLst>
                    <a:ext uri="{9D8B030D-6E8A-4147-A177-3AD203B41FA5}">
                      <a16:colId xmlns:a16="http://schemas.microsoft.com/office/drawing/2014/main" val="3503184875"/>
                    </a:ext>
                  </a:extLst>
                </a:gridCol>
                <a:gridCol w="1264006">
                  <a:extLst>
                    <a:ext uri="{9D8B030D-6E8A-4147-A177-3AD203B41FA5}">
                      <a16:colId xmlns:a16="http://schemas.microsoft.com/office/drawing/2014/main" val="326883424"/>
                    </a:ext>
                  </a:extLst>
                </a:gridCol>
              </a:tblGrid>
              <a:tr h="16430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Variable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Details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Symbol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Constant/Updates/Stochastic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755978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A unique ID associated with the agent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956396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Position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Describes location of agent in the model space</a:t>
                      </a:r>
                      <a:endParaRPr lang="en-US" sz="105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Updates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854773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Willingness to accept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Minimum price that agent will take from bidders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811020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7762486" y="1745997"/>
            <a:ext cx="3843763" cy="39979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Landlord 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9CCE0E5-D718-B047-88AC-B61F2CC8A19C}"/>
                  </a:ext>
                </a:extLst>
              </p:cNvPr>
              <p:cNvSpPr txBox="1"/>
              <p:nvPr/>
            </p:nvSpPr>
            <p:spPr>
              <a:xfrm>
                <a:off x="223270" y="780550"/>
                <a:ext cx="744880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Agent associated with Rental Residential (RR) and Low Occupancy Seasonal Rental (LOSR)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Model attempts to maintain a constant number of landlord agents searching for unoccupied parcels to buy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Decides whether parcel is on market as RR or LOSR (</a:t>
                </a:r>
                <a:r>
                  <a:rPr lang="en-US" sz="1200" i="1" dirty="0"/>
                  <a:t>e.g.</a:t>
                </a:r>
                <a:r>
                  <a:rPr lang="en-US" sz="1200" dirty="0"/>
                  <a:t>, Bruno and </a:t>
                </a:r>
                <a:r>
                  <a:rPr lang="en-US" sz="1200" dirty="0" err="1"/>
                  <a:t>Faggini</a:t>
                </a:r>
                <a:r>
                  <a:rPr lang="en-US" sz="1200" dirty="0"/>
                  <a:t>, 2020; </a:t>
                </a:r>
                <a:r>
                  <a:rPr lang="en-US" sz="1200" dirty="0" err="1"/>
                  <a:t>Vinogradov</a:t>
                </a:r>
                <a:r>
                  <a:rPr lang="en-US" sz="1200" dirty="0"/>
                  <a:t> </a:t>
                </a:r>
                <a:r>
                  <a:rPr lang="en-US" sz="1200" i="1" dirty="0"/>
                  <a:t>et al.</a:t>
                </a:r>
                <a:r>
                  <a:rPr lang="en-US" sz="1200" dirty="0"/>
                  <a:t>, 2020)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Tries to maximize utility associated with parcel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between RR and LOSR is driven by utility (Parker and </a:t>
                </a:r>
                <a:r>
                  <a:rPr lang="en-US" sz="1200" dirty="0" err="1"/>
                  <a:t>Filatova</a:t>
                </a:r>
                <a:r>
                  <a:rPr lang="en-US" sz="1200" dirty="0"/>
                  <a:t>, 2008)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Transition penalty,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to LOSR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𝐿𝑂𝑆𝑅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to RR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𝐿𝑂𝑆𝑅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u="sng" dirty="0"/>
                  <a:t>Rental Residential (RR)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Parcel is marked for household agents to occupy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Assume only one household can occupy the parcel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u="sng" dirty="0"/>
                  <a:t>Low Occupancy Seasonal Rental (LOSR)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Parcel is marked for visitor agents to occupy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Assume only one visitor agent (e.g., a household) can occupy the parcel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9CCE0E5-D718-B047-88AC-B61F2CC8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0" y="780550"/>
                <a:ext cx="7448809" cy="3046988"/>
              </a:xfrm>
              <a:prstGeom prst="rect">
                <a:avLst/>
              </a:prstGeom>
              <a:blipFill>
                <a:blip r:embed="rId3"/>
                <a:stretch>
                  <a:fillRect b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9843710" y="1035169"/>
            <a:ext cx="1762539" cy="14516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0C7E78-6149-8449-87CD-CA4FBE2E61EE}"/>
              </a:ext>
            </a:extLst>
          </p:cNvPr>
          <p:cNvSpPr/>
          <p:nvPr/>
        </p:nvSpPr>
        <p:spPr>
          <a:xfrm>
            <a:off x="9843710" y="3645402"/>
            <a:ext cx="1762539" cy="21173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464036-7704-1E4A-8F24-E785AC8635E3}"/>
              </a:ext>
            </a:extLst>
          </p:cNvPr>
          <p:cNvSpPr/>
          <p:nvPr/>
        </p:nvSpPr>
        <p:spPr>
          <a:xfrm>
            <a:off x="7726150" y="1073929"/>
            <a:ext cx="1417749" cy="14516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3">
                <a:extLst>
                  <a:ext uri="{FF2B5EF4-FFF2-40B4-BE49-F238E27FC236}">
                    <a16:creationId xmlns:a16="http://schemas.microsoft.com/office/drawing/2014/main" id="{4E7B49C3-FEB9-4A44-A553-FACA7BAD5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168613"/>
                  </p:ext>
                </p:extLst>
              </p:nvPr>
            </p:nvGraphicFramePr>
            <p:xfrm>
              <a:off x="315128" y="3823110"/>
              <a:ext cx="7258734" cy="2903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Transition penalty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Limits how often landlord can transition between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3">
                <a:extLst>
                  <a:ext uri="{FF2B5EF4-FFF2-40B4-BE49-F238E27FC236}">
                    <a16:creationId xmlns:a16="http://schemas.microsoft.com/office/drawing/2014/main" id="{4E7B49C3-FEB9-4A44-A553-FACA7BAD5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168613"/>
                  </p:ext>
                </p:extLst>
              </p:nvPr>
            </p:nvGraphicFramePr>
            <p:xfrm>
              <a:off x="315128" y="3823110"/>
              <a:ext cx="7258734" cy="2903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Transition penalty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Limits how often landlord can transition between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25000" r="-26100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625000" r="-132895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725000" r="-132895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500000" r="-132895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1B049FDB-D207-FA43-B898-E47AB6ACF3A2}"/>
              </a:ext>
            </a:extLst>
          </p:cNvPr>
          <p:cNvSpPr/>
          <p:nvPr/>
        </p:nvSpPr>
        <p:spPr>
          <a:xfrm>
            <a:off x="7850814" y="3568835"/>
            <a:ext cx="1411455" cy="159794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6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Firm Agent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71D5EE-3894-A847-AA89-5830EA225679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62E8683-C0E6-9845-8A2E-D38FA03882DC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A3ACBD3-476D-1B4D-8D86-CD55E8981C69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EC64D2-8F50-CC45-AD10-394D94398AE3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9B4456-D61F-DF4B-9E97-E6E41EB568D5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748940-491A-4E4C-9A5B-B08CA4ACC342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2F0FE43-11F7-E04D-8F0A-96B76D6AD839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C3029B5-E82A-C54D-9679-C4589A68FFB0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846F01-DCB8-CD41-A4D0-514681235AFF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6466FD6-0F29-4B46-887B-78FC268119F1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5B3E2DD-CF0E-4B4F-B6FF-237114811F07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48422C-72DD-9643-B580-88FEE7A27931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83249E48-7F93-794E-AF3A-42A85FC0D1A8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ED05DB-5DCA-4D44-B213-399A061DEC14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A43E0A9-AEE7-2A43-9C25-3C26B170E84E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C9D08EBE-DFB2-E94C-83DF-8267F81B706C}"/>
              </a:ext>
            </a:extLst>
          </p:cNvPr>
          <p:cNvCxnSpPr>
            <a:cxnSpLocks/>
            <a:stCxn id="53" idx="3"/>
            <a:endCxn id="61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826B9879-550C-434D-B0C8-66CC08109E38}"/>
              </a:ext>
            </a:extLst>
          </p:cNvPr>
          <p:cNvCxnSpPr>
            <a:cxnSpLocks/>
            <a:stCxn id="53" idx="3"/>
            <a:endCxn id="62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3EE87D2A-E6A9-204B-94C0-523072035FC1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C8008302-FFAC-A140-BCC4-14921132B07B}"/>
              </a:ext>
            </a:extLst>
          </p:cNvPr>
          <p:cNvCxnSpPr>
            <a:cxnSpLocks/>
            <a:stCxn id="57" idx="3"/>
            <a:endCxn id="63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51484BF-F887-2546-A26B-FB41FF944518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FE726D6-F5A5-DF4A-A7ED-243134845FE6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EC5F115-2F70-3140-AB39-13A095C5BF40}"/>
              </a:ext>
            </a:extLst>
          </p:cNvPr>
          <p:cNvSpPr/>
          <p:nvPr/>
        </p:nvSpPr>
        <p:spPr>
          <a:xfrm>
            <a:off x="9843710" y="1035168"/>
            <a:ext cx="1762539" cy="274947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8929541-4DC8-3340-9915-8D41D5F51B75}"/>
              </a:ext>
            </a:extLst>
          </p:cNvPr>
          <p:cNvSpPr/>
          <p:nvPr/>
        </p:nvSpPr>
        <p:spPr>
          <a:xfrm>
            <a:off x="7726150" y="1073928"/>
            <a:ext cx="1417749" cy="229269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5705B1-9A22-AD42-8BF8-CF31D598A2EE}"/>
              </a:ext>
            </a:extLst>
          </p:cNvPr>
          <p:cNvSpPr/>
          <p:nvPr/>
        </p:nvSpPr>
        <p:spPr>
          <a:xfrm>
            <a:off x="7726150" y="4360114"/>
            <a:ext cx="1417749" cy="77965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D096287-3A23-DB4E-8C59-0D5B39592915}"/>
              </a:ext>
            </a:extLst>
          </p:cNvPr>
          <p:cNvSpPr txBox="1"/>
          <p:nvPr/>
        </p:nvSpPr>
        <p:spPr>
          <a:xfrm>
            <a:off x="223270" y="780550"/>
            <a:ext cx="76103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Agent associated with High Occupancy Residential (HOR), High Occupancy Seasonal Rental (HOSR), and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Similar to Landlord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Model attempts to maintain a constant number of firm agents searching for unoccupied parcels to buy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Commercial parcels are static in the model (don’t update/change)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Decides whether parcel is on market as HOR or HOSR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Tries to maximize utility associated with parcel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No switching between HOR and HOSR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/>
              <a:t>High Occupancy Residential (HOR)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Parcel is marked for household agents to occupy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If not specified, assume a maximum number of households can occupy the parcel (</a:t>
            </a:r>
            <a:r>
              <a:rPr lang="en-US" sz="1200" i="1" dirty="0"/>
              <a:t>e.g.</a:t>
            </a:r>
            <a:r>
              <a:rPr lang="en-US" sz="1200" dirty="0"/>
              <a:t>, size of apartment complex)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/>
              <a:t>High Occupancy Seasonal Rental (HOSR)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Parcel is marked for visitor agents to occupy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If not specified, assume a maximum number of households can occupy the parcel (</a:t>
            </a:r>
            <a:r>
              <a:rPr lang="en-US" sz="1200" i="1" dirty="0"/>
              <a:t>e.g.</a:t>
            </a:r>
            <a:r>
              <a:rPr lang="en-US" sz="1200" dirty="0"/>
              <a:t>, size of hotel)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8" name="Table 3">
                <a:extLst>
                  <a:ext uri="{FF2B5EF4-FFF2-40B4-BE49-F238E27FC236}">
                    <a16:creationId xmlns:a16="http://schemas.microsoft.com/office/drawing/2014/main" id="{0F86FACD-3957-5343-80AE-164AB7426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422992"/>
                  </p:ext>
                </p:extLst>
              </p:nvPr>
            </p:nvGraphicFramePr>
            <p:xfrm>
              <a:off x="310735" y="4019626"/>
              <a:ext cx="7258734" cy="2240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HOR and HOSR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8" name="Table 3">
                <a:extLst>
                  <a:ext uri="{FF2B5EF4-FFF2-40B4-BE49-F238E27FC236}">
                    <a16:creationId xmlns:a16="http://schemas.microsoft.com/office/drawing/2014/main" id="{0F86FACD-3957-5343-80AE-164AB7426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422992"/>
                  </p:ext>
                </p:extLst>
              </p:nvPr>
            </p:nvGraphicFramePr>
            <p:xfrm>
              <a:off x="310735" y="4019626"/>
              <a:ext cx="7258734" cy="2240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65000" r="-260377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HOR and HOSR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365000" r="-131579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465000" r="-131579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353125" r="-13157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39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0213D55-05A3-654F-BE6D-BD5962D6D6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4892397"/>
                  </p:ext>
                </p:extLst>
              </p:nvPr>
            </p:nvGraphicFramePr>
            <p:xfrm>
              <a:off x="419098" y="835192"/>
              <a:ext cx="11353804" cy="35256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80264">
                      <a:extLst>
                        <a:ext uri="{9D8B030D-6E8A-4147-A177-3AD203B41FA5}">
                          <a16:colId xmlns:a16="http://schemas.microsoft.com/office/drawing/2014/main" val="1950768175"/>
                        </a:ext>
                      </a:extLst>
                    </a:gridCol>
                    <a:gridCol w="883578">
                      <a:extLst>
                        <a:ext uri="{9D8B030D-6E8A-4147-A177-3AD203B41FA5}">
                          <a16:colId xmlns:a16="http://schemas.microsoft.com/office/drawing/2014/main" val="1108117031"/>
                        </a:ext>
                      </a:extLst>
                    </a:gridCol>
                    <a:gridCol w="1713529">
                      <a:extLst>
                        <a:ext uri="{9D8B030D-6E8A-4147-A177-3AD203B41FA5}">
                          <a16:colId xmlns:a16="http://schemas.microsoft.com/office/drawing/2014/main" val="3020046681"/>
                        </a:ext>
                      </a:extLst>
                    </a:gridCol>
                    <a:gridCol w="1223590">
                      <a:extLst>
                        <a:ext uri="{9D8B030D-6E8A-4147-A177-3AD203B41FA5}">
                          <a16:colId xmlns:a16="http://schemas.microsoft.com/office/drawing/2014/main" val="3012364463"/>
                        </a:ext>
                      </a:extLst>
                    </a:gridCol>
                    <a:gridCol w="443728">
                      <a:extLst>
                        <a:ext uri="{9D8B030D-6E8A-4147-A177-3AD203B41FA5}">
                          <a16:colId xmlns:a16="http://schemas.microsoft.com/office/drawing/2014/main" val="4268959191"/>
                        </a:ext>
                      </a:extLst>
                    </a:gridCol>
                    <a:gridCol w="1794077">
                      <a:extLst>
                        <a:ext uri="{9D8B030D-6E8A-4147-A177-3AD203B41FA5}">
                          <a16:colId xmlns:a16="http://schemas.microsoft.com/office/drawing/2014/main" val="1613750082"/>
                        </a:ext>
                      </a:extLst>
                    </a:gridCol>
                    <a:gridCol w="1051084">
                      <a:extLst>
                        <a:ext uri="{9D8B030D-6E8A-4147-A177-3AD203B41FA5}">
                          <a16:colId xmlns:a16="http://schemas.microsoft.com/office/drawing/2014/main" val="3965652263"/>
                        </a:ext>
                      </a:extLst>
                    </a:gridCol>
                    <a:gridCol w="979039">
                      <a:extLst>
                        <a:ext uri="{9D8B030D-6E8A-4147-A177-3AD203B41FA5}">
                          <a16:colId xmlns:a16="http://schemas.microsoft.com/office/drawing/2014/main" val="2480958036"/>
                        </a:ext>
                      </a:extLst>
                    </a:gridCol>
                    <a:gridCol w="221313">
                      <a:extLst>
                        <a:ext uri="{9D8B030D-6E8A-4147-A177-3AD203B41FA5}">
                          <a16:colId xmlns:a16="http://schemas.microsoft.com/office/drawing/2014/main" val="1631884213"/>
                        </a:ext>
                      </a:extLst>
                    </a:gridCol>
                    <a:gridCol w="863602">
                      <a:extLst>
                        <a:ext uri="{9D8B030D-6E8A-4147-A177-3AD203B41FA5}">
                          <a16:colId xmlns:a16="http://schemas.microsoft.com/office/drawing/2014/main" val="1894565357"/>
                        </a:ext>
                      </a:extLst>
                    </a:gridCol>
                  </a:tblGrid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 dirty="0"/>
                            <a:t>Agent-type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Unoccupied Owner</a:t>
                          </a:r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Individual/Household</a:t>
                          </a:r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Landlord</a:t>
                          </a:r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solidFill>
                                <a:schemeClr val="tx1"/>
                              </a:solidFill>
                            </a:rPr>
                            <a:t>Firm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394832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/>
                            <a:t>Land-use</a:t>
                          </a:r>
                          <a:endParaRPr lang="en-US" sz="1000" b="1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Unoccupied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Owned-residential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Rental 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Low Occupancy Seasonal Rental</a:t>
                          </a:r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High Occupancy Residential </a:t>
                          </a:r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High Occupancy Seasonal Rental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Commercial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46327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 dirty="0"/>
                            <a:t>Budget</a:t>
                          </a:r>
                          <a:r>
                            <a:rPr lang="en-US" sz="1050" b="1" baseline="0" dirty="0"/>
                            <a:t> Mean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oMath>
                          </a14:m>
                          <a:r>
                            <a:rPr lang="en-US" sz="1050" b="1" baseline="0" dirty="0"/>
                            <a:t>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800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800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800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2496927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 dirty="0"/>
                            <a:t>Budget STD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50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50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r>
                            <a:rPr lang="en-US" sz="1100" dirty="0"/>
                            <a:t>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50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683908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 dirty="0"/>
                            <a:t>Price of other goods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oMath>
                          </a14:m>
                          <a:r>
                            <a:rPr lang="en-US" sz="1050" b="1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70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4165138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 dirty="0"/>
                            <a:t>WTA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6375485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Parcels in Market Search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10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20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513910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(distance</a:t>
                          </a:r>
                          <a:r>
                            <a:rPr lang="en-US" sz="1050" b="1" baseline="0" dirty="0"/>
                            <a:t> to coast)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919510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 (distance</a:t>
                          </a:r>
                          <a:r>
                            <a:rPr lang="en-US" sz="1050" b="1" baseline="0" dirty="0"/>
                            <a:t> to community asset)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</a:t>
                          </a: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9730578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 (market pressure)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097825"/>
                      </a:ext>
                    </a:extLst>
                  </a:tr>
                  <a:tr h="563019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𝒎𝒓𝒌𝒕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n/a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800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𝑁𝐵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𝑁𝑆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800" dirty="0"/>
                            <a:t>*100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∗100</m:t>
                                </m:r>
                              </m:oMath>
                            </m:oMathPara>
                          </a14:m>
                          <a:endParaRPr lang="en-US" sz="8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b="0" i="0" smtClean="0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𝑁𝑉</m:t>
                                        </m:r>
                                      </m:num>
                                      <m:den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𝑁𝑆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800" dirty="0"/>
                                  <m:t>∗100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800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𝑁𝐵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𝑁𝑆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800" dirty="0"/>
                            <a:t>*100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b="0" i="0" smtClean="0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𝑁𝑉</m:t>
                                        </m:r>
                                      </m:num>
                                      <m:den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𝑁𝑆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800" dirty="0"/>
                                  <m:t>∗100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037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0213D55-05A3-654F-BE6D-BD5962D6D6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4892397"/>
                  </p:ext>
                </p:extLst>
              </p:nvPr>
            </p:nvGraphicFramePr>
            <p:xfrm>
              <a:off x="419098" y="835192"/>
              <a:ext cx="11353804" cy="35256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80264">
                      <a:extLst>
                        <a:ext uri="{9D8B030D-6E8A-4147-A177-3AD203B41FA5}">
                          <a16:colId xmlns:a16="http://schemas.microsoft.com/office/drawing/2014/main" val="1950768175"/>
                        </a:ext>
                      </a:extLst>
                    </a:gridCol>
                    <a:gridCol w="883578">
                      <a:extLst>
                        <a:ext uri="{9D8B030D-6E8A-4147-A177-3AD203B41FA5}">
                          <a16:colId xmlns:a16="http://schemas.microsoft.com/office/drawing/2014/main" val="1108117031"/>
                        </a:ext>
                      </a:extLst>
                    </a:gridCol>
                    <a:gridCol w="1713529">
                      <a:extLst>
                        <a:ext uri="{9D8B030D-6E8A-4147-A177-3AD203B41FA5}">
                          <a16:colId xmlns:a16="http://schemas.microsoft.com/office/drawing/2014/main" val="3020046681"/>
                        </a:ext>
                      </a:extLst>
                    </a:gridCol>
                    <a:gridCol w="1223590">
                      <a:extLst>
                        <a:ext uri="{9D8B030D-6E8A-4147-A177-3AD203B41FA5}">
                          <a16:colId xmlns:a16="http://schemas.microsoft.com/office/drawing/2014/main" val="3012364463"/>
                        </a:ext>
                      </a:extLst>
                    </a:gridCol>
                    <a:gridCol w="443728">
                      <a:extLst>
                        <a:ext uri="{9D8B030D-6E8A-4147-A177-3AD203B41FA5}">
                          <a16:colId xmlns:a16="http://schemas.microsoft.com/office/drawing/2014/main" val="4268959191"/>
                        </a:ext>
                      </a:extLst>
                    </a:gridCol>
                    <a:gridCol w="1794077">
                      <a:extLst>
                        <a:ext uri="{9D8B030D-6E8A-4147-A177-3AD203B41FA5}">
                          <a16:colId xmlns:a16="http://schemas.microsoft.com/office/drawing/2014/main" val="1613750082"/>
                        </a:ext>
                      </a:extLst>
                    </a:gridCol>
                    <a:gridCol w="1051084">
                      <a:extLst>
                        <a:ext uri="{9D8B030D-6E8A-4147-A177-3AD203B41FA5}">
                          <a16:colId xmlns:a16="http://schemas.microsoft.com/office/drawing/2014/main" val="3965652263"/>
                        </a:ext>
                      </a:extLst>
                    </a:gridCol>
                    <a:gridCol w="979039">
                      <a:extLst>
                        <a:ext uri="{9D8B030D-6E8A-4147-A177-3AD203B41FA5}">
                          <a16:colId xmlns:a16="http://schemas.microsoft.com/office/drawing/2014/main" val="2480958036"/>
                        </a:ext>
                      </a:extLst>
                    </a:gridCol>
                    <a:gridCol w="221313">
                      <a:extLst>
                        <a:ext uri="{9D8B030D-6E8A-4147-A177-3AD203B41FA5}">
                          <a16:colId xmlns:a16="http://schemas.microsoft.com/office/drawing/2014/main" val="1631884213"/>
                        </a:ext>
                      </a:extLst>
                    </a:gridCol>
                    <a:gridCol w="863602">
                      <a:extLst>
                        <a:ext uri="{9D8B030D-6E8A-4147-A177-3AD203B41FA5}">
                          <a16:colId xmlns:a16="http://schemas.microsoft.com/office/drawing/2014/main" val="1894565357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 dirty="0"/>
                            <a:t>Agent-type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Unoccupied Owner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Individual/Household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Landlord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solidFill>
                                <a:schemeClr val="tx1"/>
                              </a:solidFill>
                            </a:rPr>
                            <a:t>Firm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394832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/>
                            <a:t>Land-use</a:t>
                          </a:r>
                          <a:endParaRPr lang="en-US" sz="1000" b="1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Unoccupied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Owned-residential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Rental 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Low Occupancy Seasonal Rental</a:t>
                          </a:r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High Occupancy Residential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High Occupancy Seasonal Rental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Commercial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46327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78261" r="-420930" b="-8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800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24969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Budget STD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r>
                            <a:rPr lang="en-US" sz="1100" dirty="0"/>
                            <a:t>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50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68390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35000" r="-420930" b="-7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70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416513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WTA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637548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Parcels in Market Search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10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20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513910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21739" r="-42093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919510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21739" r="-42093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9730578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1739" r="-4209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097825"/>
                      </a:ext>
                    </a:extLst>
                  </a:tr>
                  <a:tr h="563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22222" r="-420930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/>
                            <a:t>n/a</a:t>
                          </a:r>
                          <a:endParaRPr lang="en-US" sz="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5606" t="-522222" r="-293182" b="-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∗100</m:t>
                                </m:r>
                              </m:oMath>
                            </m:oMathPara>
                          </a14:m>
                          <a:endParaRPr lang="en-US" sz="8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0993" t="-522222" r="-174468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83133" t="-522222" r="-196386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1948" t="-522222" r="-111688" b="-222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037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Agent Parameters 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DB7CBC-28CC-BE46-8C8F-640825C0906A}"/>
                  </a:ext>
                </a:extLst>
              </p:cNvPr>
              <p:cNvSpPr txBox="1"/>
              <p:nvPr/>
            </p:nvSpPr>
            <p:spPr>
              <a:xfrm>
                <a:off x="560189" y="4995150"/>
                <a:ext cx="1383358" cy="53950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DB7CBC-28CC-BE46-8C8F-640825C09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9" y="4995150"/>
                <a:ext cx="1383358" cy="539507"/>
              </a:xfrm>
              <a:prstGeom prst="rect">
                <a:avLst/>
              </a:prstGeom>
              <a:blipFill>
                <a:blip r:embed="rId3"/>
                <a:stretch>
                  <a:fillRect t="-106667" b="-15333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689564-7DB2-8B4D-B65B-C13D36A7972A}"/>
                  </a:ext>
                </a:extLst>
              </p:cNvPr>
              <p:cNvSpPr txBox="1"/>
              <p:nvPr/>
            </p:nvSpPr>
            <p:spPr>
              <a:xfrm>
                <a:off x="560189" y="5789827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689564-7DB2-8B4D-B65B-C13D36A7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9" y="5789827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18645A-A729-3542-9F59-07B2B74899E3}"/>
              </a:ext>
            </a:extLst>
          </p:cNvPr>
          <p:cNvSpPr txBox="1"/>
          <p:nvPr/>
        </p:nvSpPr>
        <p:spPr>
          <a:xfrm>
            <a:off x="5310292" y="4995150"/>
            <a:ext cx="67721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/>
              <a:t>Market Scheduling</a:t>
            </a:r>
            <a:r>
              <a:rPr lang="en-US" sz="1400" dirty="0"/>
              <a:t> (order of operations in model):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Available parcels are listed on market by owners wanting to sell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not assigned to a parcel search market for parcels that meet preferences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formulate bid and submit to seller of parcel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Sellers evaluate received bids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Transaction and registration of trade</a:t>
            </a:r>
          </a:p>
        </p:txBody>
      </p:sp>
    </p:spTree>
    <p:extLst>
      <p:ext uri="{BB962C8B-B14F-4D97-AF65-F5344CB8AC3E}">
        <p14:creationId xmlns:p14="http://schemas.microsoft.com/office/powerpoint/2010/main" val="233378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51A4B0-0E26-C14B-9E98-383BF0D4E59C}"/>
              </a:ext>
            </a:extLst>
          </p:cNvPr>
          <p:cNvGrpSpPr/>
          <p:nvPr/>
        </p:nvGrpSpPr>
        <p:grpSpPr>
          <a:xfrm>
            <a:off x="5336404" y="1207588"/>
            <a:ext cx="3278908" cy="4572000"/>
            <a:chOff x="5336404" y="1207588"/>
            <a:chExt cx="3278908" cy="4572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D2E8BE-AD5C-D94D-8CC1-3311D492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404" y="1207588"/>
              <a:ext cx="3278908" cy="45720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931D5A-2482-F04A-A845-12ECFEA9AB6C}"/>
                </a:ext>
              </a:extLst>
            </p:cNvPr>
            <p:cNvSpPr txBox="1"/>
            <p:nvPr/>
          </p:nvSpPr>
          <p:spPr>
            <a:xfrm>
              <a:off x="5378656" y="5410256"/>
              <a:ext cx="1434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Homogenous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87B7E2-34A1-8445-9084-0854AE5AAC87}"/>
              </a:ext>
            </a:extLst>
          </p:cNvPr>
          <p:cNvGrpSpPr/>
          <p:nvPr/>
        </p:nvGrpSpPr>
        <p:grpSpPr>
          <a:xfrm>
            <a:off x="8976702" y="1207588"/>
            <a:ext cx="3017517" cy="4572000"/>
            <a:chOff x="9012798" y="1207588"/>
            <a:chExt cx="3017517" cy="4572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F469AC-AC25-A642-8834-10871DDEB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2798" y="1207588"/>
              <a:ext cx="3017517" cy="45720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F14337-305D-2041-9EA6-ED6681CB00DC}"/>
                </a:ext>
              </a:extLst>
            </p:cNvPr>
            <p:cNvSpPr txBox="1"/>
            <p:nvPr/>
          </p:nvSpPr>
          <p:spPr>
            <a:xfrm>
              <a:off x="9012798" y="5410256"/>
              <a:ext cx="1561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Heterogenous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00AD8C-6FE9-4E49-B0A8-46A12BCA0E85}"/>
              </a:ext>
            </a:extLst>
          </p:cNvPr>
          <p:cNvSpPr txBox="1"/>
          <p:nvPr/>
        </p:nvSpPr>
        <p:spPr>
          <a:xfrm>
            <a:off x="193964" y="221672"/>
            <a:ext cx="327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Agent Heterogeneity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0FB5F-E361-6945-9B3D-35F9BFD5ED0D}"/>
                  </a:ext>
                </a:extLst>
              </p:cNvPr>
              <p:cNvSpPr txBox="1"/>
              <p:nvPr/>
            </p:nvSpPr>
            <p:spPr>
              <a:xfrm>
                <a:off x="116985" y="909581"/>
                <a:ext cx="4900183" cy="3231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u="sng" dirty="0"/>
                  <a:t>Agent Heterogeneity</a:t>
                </a:r>
                <a:endParaRPr lang="en-US" sz="14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Option to run model with agent preferences as homogenous or heterogeneous.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heterogeneous, preferences drawn from normal distribution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Define unique mean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Global standard deviation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Rescale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1200" dirty="0"/>
                  <a:t>’s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 (Brown and Robinson, 2006)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homogenous, all agents of same type (</a:t>
                </a:r>
                <a:r>
                  <a:rPr lang="en-US" sz="1400" i="1" dirty="0"/>
                  <a:t>e.g</a:t>
                </a:r>
                <a:r>
                  <a:rPr lang="en-US" sz="1400" dirty="0"/>
                  <a:t>., </a:t>
                </a:r>
                <a:r>
                  <a:rPr lang="en-US" sz="1400" i="1" dirty="0" err="1"/>
                  <a:t>LandlordAgent</a:t>
                </a:r>
                <a:r>
                  <a:rPr lang="en-US" sz="1400" i="1" dirty="0"/>
                  <a:t>, </a:t>
                </a:r>
                <a:r>
                  <a:rPr lang="en-US" sz="1400" i="1" dirty="0" err="1"/>
                  <a:t>IndividualAgent</a:t>
                </a:r>
                <a:r>
                  <a:rPr lang="en-US" sz="1400" dirty="0"/>
                  <a:t>) have same preferences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For example, all individuals want to be nearer to community assets than beach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0FB5F-E361-6945-9B3D-35F9BFD5E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5" y="909581"/>
                <a:ext cx="4900183" cy="3231847"/>
              </a:xfrm>
              <a:prstGeom prst="rect">
                <a:avLst/>
              </a:prstGeom>
              <a:blipFill>
                <a:blip r:embed="rId5"/>
                <a:stretch>
                  <a:fillRect l="-775" t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EC91E8-D4D0-1F48-BD35-0807D12F8F2F}"/>
                  </a:ext>
                </a:extLst>
              </p:cNvPr>
              <p:cNvSpPr txBox="1"/>
              <p:nvPr/>
            </p:nvSpPr>
            <p:spPr>
              <a:xfrm>
                <a:off x="4388710" y="6135505"/>
                <a:ext cx="3621555" cy="6140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EC91E8-D4D0-1F48-BD35-0807D12F8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10" y="6135505"/>
                <a:ext cx="3621555" cy="614014"/>
              </a:xfrm>
              <a:prstGeom prst="rect">
                <a:avLst/>
              </a:prstGeom>
              <a:blipFill>
                <a:blip r:embed="rId6"/>
                <a:stretch>
                  <a:fillRect l="-4181" t="-114000" b="-16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BA907A-1EF8-8D49-B775-E80125F45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80" y="3936785"/>
            <a:ext cx="3937000" cy="302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77C90-C41A-0941-9598-C2230A426824}"/>
                  </a:ext>
                </a:extLst>
              </p:cNvPr>
              <p:cNvSpPr txBox="1"/>
              <p:nvPr/>
            </p:nvSpPr>
            <p:spPr>
              <a:xfrm>
                <a:off x="3297196" y="4847920"/>
                <a:ext cx="1188082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77C90-C41A-0941-9598-C2230A42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196" y="4847920"/>
                <a:ext cx="1188082" cy="1200329"/>
              </a:xfrm>
              <a:prstGeom prst="rect">
                <a:avLst/>
              </a:prstGeom>
              <a:blipFill>
                <a:blip r:embed="rId8"/>
                <a:stretch>
                  <a:fillRect l="-4211" t="-208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AA9BD6F-3D2D-F74F-A419-494FE8615AD7}"/>
              </a:ext>
            </a:extLst>
          </p:cNvPr>
          <p:cNvSpPr txBox="1"/>
          <p:nvPr/>
        </p:nvSpPr>
        <p:spPr>
          <a:xfrm>
            <a:off x="8976701" y="5863583"/>
            <a:ext cx="3017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More variation in model output</a:t>
            </a:r>
          </a:p>
        </p:txBody>
      </p:sp>
    </p:spTree>
    <p:extLst>
      <p:ext uri="{BB962C8B-B14F-4D97-AF65-F5344CB8AC3E}">
        <p14:creationId xmlns:p14="http://schemas.microsoft.com/office/powerpoint/2010/main" val="112938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4076E-8C23-6C44-9609-6A650F4F5BFF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4B339-ACF3-1148-B980-07B9DA76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986" y="99410"/>
            <a:ext cx="7429577" cy="6527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8283F-EBF5-544D-92E9-FD90F98F543C}"/>
              </a:ext>
            </a:extLst>
          </p:cNvPr>
          <p:cNvSpPr txBox="1"/>
          <p:nvPr/>
        </p:nvSpPr>
        <p:spPr>
          <a:xfrm>
            <a:off x="255437" y="869294"/>
            <a:ext cx="3753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results from 10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Probability of land use for each parcel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Initial time step (t=0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Uncertainty from housing unit allocation (Rosenheim </a:t>
            </a:r>
            <a:r>
              <a:rPr lang="en-US" sz="1600" i="1" dirty="0"/>
              <a:t>et al.</a:t>
            </a:r>
            <a:r>
              <a:rPr lang="en-US" sz="1600" dirty="0"/>
              <a:t>, 2019) </a:t>
            </a:r>
          </a:p>
        </p:txBody>
      </p:sp>
    </p:spTree>
    <p:extLst>
      <p:ext uri="{BB962C8B-B14F-4D97-AF65-F5344CB8AC3E}">
        <p14:creationId xmlns:p14="http://schemas.microsoft.com/office/powerpoint/2010/main" val="37953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4076E-8C23-6C44-9609-6A650F4F5BFF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4B339-ACF3-1148-B980-07B9DA76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06986" y="99410"/>
            <a:ext cx="7429577" cy="6527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2AD71-E066-2646-BB64-7EF1A9B2B34C}"/>
              </a:ext>
            </a:extLst>
          </p:cNvPr>
          <p:cNvSpPr txBox="1"/>
          <p:nvPr/>
        </p:nvSpPr>
        <p:spPr>
          <a:xfrm>
            <a:off x="255437" y="869294"/>
            <a:ext cx="37538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results from 10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Probability of land use for each parcel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time step (t=50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Uncertainty from housing unit allocation (Rosenheim </a:t>
            </a:r>
            <a:r>
              <a:rPr lang="en-US" sz="1600" i="1" dirty="0"/>
              <a:t>et al.</a:t>
            </a:r>
            <a:r>
              <a:rPr lang="en-US" sz="1600" dirty="0"/>
              <a:t>, 2019) and market simulation</a:t>
            </a:r>
          </a:p>
        </p:txBody>
      </p:sp>
    </p:spTree>
    <p:extLst>
      <p:ext uri="{BB962C8B-B14F-4D97-AF65-F5344CB8AC3E}">
        <p14:creationId xmlns:p14="http://schemas.microsoft.com/office/powerpoint/2010/main" val="87237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978D2F-3FB5-8F49-9186-68B57DDEF0AB}"/>
              </a:ext>
            </a:extLst>
          </p:cNvPr>
          <p:cNvGrpSpPr/>
          <p:nvPr/>
        </p:nvGrpSpPr>
        <p:grpSpPr>
          <a:xfrm>
            <a:off x="7933275" y="693186"/>
            <a:ext cx="3672974" cy="5500424"/>
            <a:chOff x="7933275" y="693186"/>
            <a:chExt cx="3672974" cy="55004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5456BD-710D-0647-A028-1E0F573B1CAC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F6F227F-2B23-D746-95BE-0ACC3EFE6BAA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3F2520-3D0B-B449-A901-EEB01AE9BC9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AFF39F-DDE8-D841-B251-D83C3AD1C56B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1F03EC-4E37-E646-A130-6ECF370017D0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7CB9CD-0F2F-6C44-9802-CF48CE5AF90B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09ED4F-FA9B-C649-AE74-07A8B22DC934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9AA603-48B9-FA45-8BD6-77FDD199607B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D399E91-04BD-B74E-A3A3-328A29A0B992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AEA4240-F52A-1F40-8BFB-4A4385F9C3CC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0D4D9C2-201F-B942-8DC3-B8354C5E3D6D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8BC9FE-825B-674B-B838-CF6B25E23459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B406186-8360-5D42-8BC7-9103D8212799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EE28EF-23B0-5F44-969D-8D8884EB6DDD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AD66777-B7E2-034F-A345-660DC0D69CD3}"/>
                </a:ext>
              </a:extLst>
            </p:cNvPr>
            <p:cNvCxnSpPr>
              <a:cxnSpLocks/>
              <a:stCxn id="7" idx="3"/>
              <a:endCxn id="15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1270C6A9-5AE1-F340-8791-E22CB272B118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7BDC973-2516-1E43-B304-B8D03FFCFAF6}"/>
                </a:ext>
              </a:extLst>
            </p:cNvPr>
            <p:cNvCxnSpPr>
              <a:cxnSpLocks/>
              <a:stCxn id="7" idx="3"/>
              <a:endCxn id="18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D73EC740-A3ED-D649-BD0E-F4D64576B6AB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3EB826-A196-8F47-97B9-F0DC6BD0426A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26D086F-C13A-FE43-A02A-DE1F80158C61}"/>
                </a:ext>
              </a:extLst>
            </p:cNvPr>
            <p:cNvCxnSpPr>
              <a:stCxn id="11" idx="3"/>
              <a:endCxn id="19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062206C-320D-DC4D-8069-92C666442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37" y="1331894"/>
            <a:ext cx="7049845" cy="41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054788" y="3059668"/>
            <a:ext cx="408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Miscellaneous Model Calculations</a:t>
            </a:r>
          </a:p>
        </p:txBody>
      </p:sp>
    </p:spTree>
    <p:extLst>
      <p:ext uri="{BB962C8B-B14F-4D97-AF65-F5344CB8AC3E}">
        <p14:creationId xmlns:p14="http://schemas.microsoft.com/office/powerpoint/2010/main" val="323139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B80435C-B623-FB43-8248-C15085BD17C1}"/>
              </a:ext>
            </a:extLst>
          </p:cNvPr>
          <p:cNvGrpSpPr/>
          <p:nvPr/>
        </p:nvGrpSpPr>
        <p:grpSpPr>
          <a:xfrm>
            <a:off x="997842" y="3307596"/>
            <a:ext cx="5798750" cy="3098209"/>
            <a:chOff x="863597" y="3362597"/>
            <a:chExt cx="5798750" cy="309820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BEE3F3-AE5D-4544-81B3-1ACDDEC28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526713"/>
              <a:ext cx="0" cy="2637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94208F-C75B-594E-8FC7-2739FFC4C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919032"/>
              <a:ext cx="1043193" cy="1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32479E-6CC4-2B45-965D-473631045101}"/>
                </a:ext>
              </a:extLst>
            </p:cNvPr>
            <p:cNvCxnSpPr>
              <a:cxnSpLocks/>
            </p:cNvCxnSpPr>
            <p:nvPr/>
          </p:nvCxnSpPr>
          <p:spPr>
            <a:xfrm>
              <a:off x="2308322" y="3920188"/>
              <a:ext cx="0" cy="15386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234AEB-D367-B24A-80FE-1C178E979EB5}"/>
                </a:ext>
              </a:extLst>
            </p:cNvPr>
            <p:cNvCxnSpPr/>
            <p:nvPr/>
          </p:nvCxnSpPr>
          <p:spPr>
            <a:xfrm>
              <a:off x="4853917" y="3896716"/>
              <a:ext cx="16228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C29EFF-E186-E14D-8FC4-DF411880E8E8}"/>
                </a:ext>
              </a:extLst>
            </p:cNvPr>
            <p:cNvSpPr/>
            <p:nvPr/>
          </p:nvSpPr>
          <p:spPr>
            <a:xfrm>
              <a:off x="2308323" y="3896716"/>
              <a:ext cx="2545594" cy="1562092"/>
            </a:xfrm>
            <a:custGeom>
              <a:avLst/>
              <a:gdLst>
                <a:gd name="connsiteX0" fmla="*/ 0 w 2420471"/>
                <a:gd name="connsiteY0" fmla="*/ 2700169 h 2700169"/>
                <a:gd name="connsiteX1" fmla="*/ 978946 w 2420471"/>
                <a:gd name="connsiteY1" fmla="*/ 537882 h 2700169"/>
                <a:gd name="connsiteX2" fmla="*/ 2420471 w 2420471"/>
                <a:gd name="connsiteY2" fmla="*/ 0 h 270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0471" h="2700169">
                  <a:moveTo>
                    <a:pt x="0" y="2700169"/>
                  </a:moveTo>
                  <a:cubicBezTo>
                    <a:pt x="287767" y="1844039"/>
                    <a:pt x="575534" y="987910"/>
                    <a:pt x="978946" y="537882"/>
                  </a:cubicBezTo>
                  <a:cubicBezTo>
                    <a:pt x="1382358" y="87854"/>
                    <a:pt x="1901414" y="43927"/>
                    <a:pt x="242047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68BD80-3501-154E-973D-A8B1167FDB2A}"/>
                </a:ext>
              </a:extLst>
            </p:cNvPr>
            <p:cNvSpPr txBox="1"/>
            <p:nvPr/>
          </p:nvSpPr>
          <p:spPr>
            <a:xfrm rot="16200000">
              <a:off x="-341934" y="4732241"/>
              <a:ext cx="2849299" cy="43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Performance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D305A5-C1C2-CB46-B080-4FA775B0AD1A}"/>
                </a:ext>
              </a:extLst>
            </p:cNvPr>
            <p:cNvSpPr txBox="1"/>
            <p:nvPr/>
          </p:nvSpPr>
          <p:spPr>
            <a:xfrm>
              <a:off x="1776503" y="6199196"/>
              <a:ext cx="47730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58A87C-07B6-DF4F-8EEB-A64640AE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083011" y="3564793"/>
              <a:ext cx="219523" cy="3553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0DB9993C-E728-2146-9251-1042C89A492E}"/>
                </a:ext>
              </a:extLst>
            </p:cNvPr>
            <p:cNvSpPr/>
            <p:nvPr/>
          </p:nvSpPr>
          <p:spPr>
            <a:xfrm>
              <a:off x="1827921" y="3919418"/>
              <a:ext cx="462445" cy="1535411"/>
            </a:xfrm>
            <a:prstGeom prst="leftBrace">
              <a:avLst>
                <a:gd name="adj1" fmla="val 45924"/>
                <a:gd name="adj2" fmla="val 3851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35682-0490-5E4F-BDDE-42D5E86F9944}"/>
                </a:ext>
              </a:extLst>
            </p:cNvPr>
            <p:cNvSpPr txBox="1"/>
            <p:nvPr/>
          </p:nvSpPr>
          <p:spPr>
            <a:xfrm rot="16200000">
              <a:off x="843407" y="4526085"/>
              <a:ext cx="13313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of System Performance (functionality)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0E63416B-6E14-A941-8ED5-2390504025F5}"/>
                </a:ext>
              </a:extLst>
            </p:cNvPr>
            <p:cNvSpPr/>
            <p:nvPr/>
          </p:nvSpPr>
          <p:spPr>
            <a:xfrm rot="5400000">
              <a:off x="3472703" y="2529780"/>
              <a:ext cx="215444" cy="2539689"/>
            </a:xfrm>
            <a:prstGeom prst="leftBrace">
              <a:avLst>
                <a:gd name="adj1" fmla="val 45924"/>
                <a:gd name="adj2" fmla="val 4726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3B845-B6D5-B949-8AF3-880D49963591}"/>
                </a:ext>
              </a:extLst>
            </p:cNvPr>
            <p:cNvSpPr txBox="1"/>
            <p:nvPr/>
          </p:nvSpPr>
          <p:spPr>
            <a:xfrm>
              <a:off x="2568540" y="3499884"/>
              <a:ext cx="23077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to recover (repair time)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B56C1C-2982-124B-9D19-0D7688981A25}"/>
                </a:ext>
              </a:extLst>
            </p:cNvPr>
            <p:cNvSpPr txBox="1"/>
            <p:nvPr/>
          </p:nvSpPr>
          <p:spPr>
            <a:xfrm>
              <a:off x="1137749" y="3362597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0227A1-4B48-0546-831D-1FDBF3C8F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6164160"/>
              <a:ext cx="53949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3486CB-69AF-FA46-A557-1E15A1DBF78E}"/>
              </a:ext>
            </a:extLst>
          </p:cNvPr>
          <p:cNvGrpSpPr/>
          <p:nvPr/>
        </p:nvGrpSpPr>
        <p:grpSpPr>
          <a:xfrm>
            <a:off x="10138686" y="200776"/>
            <a:ext cx="1900893" cy="987061"/>
            <a:chOff x="10291107" y="288971"/>
            <a:chExt cx="1900893" cy="98706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54B35F-467B-FE42-9A85-D49BAF2CF40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1107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01D683-46A5-964A-8CAE-460BEAB6C348}"/>
                </a:ext>
              </a:extLst>
            </p:cNvPr>
            <p:cNvSpPr txBox="1"/>
            <p:nvPr/>
          </p:nvSpPr>
          <p:spPr>
            <a:xfrm>
              <a:off x="10874010" y="1045200"/>
              <a:ext cx="131799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Kameshwar </a:t>
              </a:r>
              <a:r>
                <a:rPr lang="en-US" sz="900" i="1" dirty="0"/>
                <a:t>et al.</a:t>
              </a:r>
              <a:r>
                <a:rPr lang="en-US" sz="900" dirty="0"/>
                <a:t> (2019)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43B8EB-F95A-F840-B7B7-4BD2CB88717F}"/>
              </a:ext>
            </a:extLst>
          </p:cNvPr>
          <p:cNvGrpSpPr/>
          <p:nvPr/>
        </p:nvGrpSpPr>
        <p:grpSpPr>
          <a:xfrm>
            <a:off x="8084142" y="186357"/>
            <a:ext cx="1961302" cy="966189"/>
            <a:chOff x="8175748" y="288971"/>
            <a:chExt cx="1961302" cy="96618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B647E8D-22B4-6840-B35C-CDF771D188F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5748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322FFC-CDEF-9C47-ACAD-5C76A394C4C7}"/>
                </a:ext>
              </a:extLst>
            </p:cNvPr>
            <p:cNvSpPr txBox="1"/>
            <p:nvPr/>
          </p:nvSpPr>
          <p:spPr>
            <a:xfrm>
              <a:off x="8968140" y="1024328"/>
              <a:ext cx="116891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Bruneau </a:t>
              </a:r>
              <a:r>
                <a:rPr lang="en-US" sz="900" i="1" dirty="0"/>
                <a:t>et al.</a:t>
              </a:r>
              <a:r>
                <a:rPr lang="en-US" sz="900" dirty="0"/>
                <a:t> (2003)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187060-369F-C941-9466-2FFD3BF10860}"/>
              </a:ext>
            </a:extLst>
          </p:cNvPr>
          <p:cNvGrpSpPr/>
          <p:nvPr/>
        </p:nvGrpSpPr>
        <p:grpSpPr>
          <a:xfrm>
            <a:off x="8080521" y="1279450"/>
            <a:ext cx="1892880" cy="1017978"/>
            <a:chOff x="8182622" y="1427213"/>
            <a:chExt cx="1892880" cy="101797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C550FC2-7E56-A843-8BE1-64A5640F02A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2622" y="1427213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F7FD61-8DB1-A64C-959F-9B860559663C}"/>
                </a:ext>
              </a:extLst>
            </p:cNvPr>
            <p:cNvSpPr txBox="1"/>
            <p:nvPr/>
          </p:nvSpPr>
          <p:spPr>
            <a:xfrm>
              <a:off x="9071701" y="2214359"/>
              <a:ext cx="1003801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NIST CRPG (2016)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36A8B9E-57E5-0047-A1A5-DB82DCCCBC50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95C35-0056-A54D-83A1-7FECFE2F5E81}"/>
              </a:ext>
            </a:extLst>
          </p:cNvPr>
          <p:cNvSpPr txBox="1"/>
          <p:nvPr/>
        </p:nvSpPr>
        <p:spPr>
          <a:xfrm>
            <a:off x="317860" y="780781"/>
            <a:ext cx="6041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i="1" dirty="0"/>
              <a:t>Resilience</a:t>
            </a:r>
            <a:r>
              <a:rPr lang="en-US" sz="1400" dirty="0"/>
              <a:t> often defined as two parts*: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Loss of system performance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Time to recover</a:t>
            </a: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Resilience often evaluated under present-day conditions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Some studies consider infrastructure deterioration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Want to consider what leads to resilient communities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What-if policy </a:t>
            </a:r>
            <a:r>
              <a:rPr lang="en-US" sz="1200" i="1" dirty="0"/>
              <a:t>B</a:t>
            </a:r>
            <a:r>
              <a:rPr lang="en-US" sz="1200" dirty="0"/>
              <a:t> was implemented rather than policy </a:t>
            </a:r>
            <a:r>
              <a:rPr lang="en-US" sz="1200" i="1" dirty="0"/>
              <a:t>A</a:t>
            </a:r>
            <a:r>
              <a:rPr lang="en-US" sz="1200" dirty="0"/>
              <a:t>?</a:t>
            </a:r>
            <a:endParaRPr lang="en-US" sz="1200" i="1" dirty="0"/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Projections in future; use as a planning tool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Policy, land use planning, and changes to public infrastructure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F37D70-A475-3942-A86C-4B4CAA34A402}"/>
              </a:ext>
            </a:extLst>
          </p:cNvPr>
          <p:cNvGrpSpPr/>
          <p:nvPr/>
        </p:nvGrpSpPr>
        <p:grpSpPr>
          <a:xfrm>
            <a:off x="10148350" y="1279450"/>
            <a:ext cx="1949420" cy="1041345"/>
            <a:chOff x="10253959" y="1427213"/>
            <a:chExt cx="1949420" cy="104134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7BBC882-1C43-294B-87A3-F2896AF100C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3959" y="1427213"/>
              <a:ext cx="1828800" cy="914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41A599-BBC9-7246-8EE3-1A1D013C8BDC}"/>
                </a:ext>
              </a:extLst>
            </p:cNvPr>
            <p:cNvSpPr txBox="1"/>
            <p:nvPr/>
          </p:nvSpPr>
          <p:spPr>
            <a:xfrm>
              <a:off x="10616085" y="2237726"/>
              <a:ext cx="158729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Oregon Resilience Plan (2013)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37643B-0C81-F943-BE52-76B7B86E61D3}"/>
              </a:ext>
            </a:extLst>
          </p:cNvPr>
          <p:cNvGrpSpPr/>
          <p:nvPr/>
        </p:nvGrpSpPr>
        <p:grpSpPr>
          <a:xfrm>
            <a:off x="10210779" y="2377412"/>
            <a:ext cx="1828800" cy="1065858"/>
            <a:chOff x="10333710" y="2724289"/>
            <a:chExt cx="1828800" cy="106585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B67953-DD0A-0A43-A17A-A196AADF5BD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3710" y="2724289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50552C-E88E-FA4B-BC27-00D6263AA8BF}"/>
                </a:ext>
              </a:extLst>
            </p:cNvPr>
            <p:cNvSpPr txBox="1"/>
            <p:nvPr/>
          </p:nvSpPr>
          <p:spPr>
            <a:xfrm>
              <a:off x="11182990" y="3559315"/>
              <a:ext cx="94609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Sun </a:t>
              </a:r>
              <a:r>
                <a:rPr lang="en-US" sz="900" i="1" dirty="0"/>
                <a:t>et al.</a:t>
              </a:r>
              <a:r>
                <a:rPr lang="en-US" sz="900" dirty="0"/>
                <a:t> (2021)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236CEB-747D-134B-8986-825CB788BA23}"/>
              </a:ext>
            </a:extLst>
          </p:cNvPr>
          <p:cNvSpPr txBox="1"/>
          <p:nvPr/>
        </p:nvSpPr>
        <p:spPr>
          <a:xfrm>
            <a:off x="0" y="6397598"/>
            <a:ext cx="416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*There are nuances in the definition of </a:t>
            </a:r>
            <a:r>
              <a:rPr lang="en-US" sz="1000" i="1" dirty="0"/>
              <a:t>resilience. </a:t>
            </a:r>
            <a:r>
              <a:rPr lang="en-US" sz="1000" dirty="0"/>
              <a:t>Some definitions have more than two parts (e.g., UNDRR Terminology on Disaster Risk Reduction)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2D1202-5568-1145-80EF-8582E1861015}"/>
              </a:ext>
            </a:extLst>
          </p:cNvPr>
          <p:cNvGrpSpPr/>
          <p:nvPr/>
        </p:nvGrpSpPr>
        <p:grpSpPr>
          <a:xfrm>
            <a:off x="8080521" y="2372632"/>
            <a:ext cx="2072703" cy="1046624"/>
            <a:chOff x="8124771" y="2760331"/>
            <a:chExt cx="2072703" cy="104662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5BDEFA6-1BF1-F749-A4CA-601CA115A8AE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4771" y="276033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9911BB-ACD0-3A45-A061-AC77F122783E}"/>
                </a:ext>
              </a:extLst>
            </p:cNvPr>
            <p:cNvSpPr txBox="1"/>
            <p:nvPr/>
          </p:nvSpPr>
          <p:spPr>
            <a:xfrm>
              <a:off x="9026961" y="3576123"/>
              <a:ext cx="117051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Hosseini </a:t>
              </a:r>
              <a:r>
                <a:rPr lang="en-US" sz="900" i="1" dirty="0"/>
                <a:t>et al</a:t>
              </a:r>
              <a:r>
                <a:rPr lang="en-US" sz="900" dirty="0"/>
                <a:t>. (2016)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490105-575D-4B47-B067-5004E043D36B}"/>
              </a:ext>
            </a:extLst>
          </p:cNvPr>
          <p:cNvGrpSpPr/>
          <p:nvPr/>
        </p:nvGrpSpPr>
        <p:grpSpPr>
          <a:xfrm>
            <a:off x="10247266" y="3471725"/>
            <a:ext cx="1865473" cy="1029816"/>
            <a:chOff x="10291107" y="4133978"/>
            <a:chExt cx="1865473" cy="102981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D5FEE5-1091-A044-807D-C5E8C4AC09A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91107" y="4133978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5213B3-C20E-C545-B295-FBF8F0E1E7BF}"/>
                </a:ext>
              </a:extLst>
            </p:cNvPr>
            <p:cNvSpPr txBox="1"/>
            <p:nvPr/>
          </p:nvSpPr>
          <p:spPr>
            <a:xfrm>
              <a:off x="10649436" y="4932962"/>
              <a:ext cx="150714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Chang and </a:t>
              </a:r>
              <a:r>
                <a:rPr lang="en-US" sz="900" dirty="0" err="1"/>
                <a:t>Shinozuka</a:t>
              </a:r>
              <a:r>
                <a:rPr lang="en-US" sz="900" dirty="0"/>
                <a:t> (2004)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C85BC1F-DD9F-BE42-925E-FBEC36C34CB3}"/>
              </a:ext>
            </a:extLst>
          </p:cNvPr>
          <p:cNvGrpSpPr/>
          <p:nvPr/>
        </p:nvGrpSpPr>
        <p:grpSpPr>
          <a:xfrm>
            <a:off x="8108256" y="3446806"/>
            <a:ext cx="1908583" cy="1079653"/>
            <a:chOff x="8239767" y="4176202"/>
            <a:chExt cx="1908583" cy="107965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4BDB-DAE6-FB4B-9C3A-81B1F1C8F987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9767" y="4176202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90131D-BD44-1640-92C9-B9A44B68D024}"/>
                </a:ext>
              </a:extLst>
            </p:cNvPr>
            <p:cNvSpPr txBox="1"/>
            <p:nvPr/>
          </p:nvSpPr>
          <p:spPr>
            <a:xfrm>
              <a:off x="9154167" y="5025023"/>
              <a:ext cx="99418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Fang </a:t>
              </a:r>
              <a:r>
                <a:rPr lang="en-US" sz="900" i="1" dirty="0"/>
                <a:t>et al. </a:t>
              </a:r>
              <a:r>
                <a:rPr lang="en-US" sz="900" dirty="0"/>
                <a:t>(2016)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2A23B-595D-D342-B98A-49ABEECC0418}"/>
              </a:ext>
            </a:extLst>
          </p:cNvPr>
          <p:cNvGrpSpPr/>
          <p:nvPr/>
        </p:nvGrpSpPr>
        <p:grpSpPr>
          <a:xfrm>
            <a:off x="10236115" y="4560749"/>
            <a:ext cx="1865473" cy="1040104"/>
            <a:chOff x="10224964" y="4794920"/>
            <a:chExt cx="1865473" cy="104010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3911A74-6112-7F41-BCCC-F91BA784FEC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24964" y="479492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0ECCC4-E32C-7944-945F-C3A4F70DD158}"/>
                </a:ext>
              </a:extLst>
            </p:cNvPr>
            <p:cNvSpPr txBox="1"/>
            <p:nvPr/>
          </p:nvSpPr>
          <p:spPr>
            <a:xfrm>
              <a:off x="10504745" y="5604192"/>
              <a:ext cx="158569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Wang and van de Lindt (2021)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EA36186-ACD5-A749-8009-E32A6FA26FC8}"/>
              </a:ext>
            </a:extLst>
          </p:cNvPr>
          <p:cNvGrpSpPr/>
          <p:nvPr/>
        </p:nvGrpSpPr>
        <p:grpSpPr>
          <a:xfrm>
            <a:off x="8099980" y="4516145"/>
            <a:ext cx="2016763" cy="1049428"/>
            <a:chOff x="8068311" y="4785596"/>
            <a:chExt cx="2016763" cy="104942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69FC7DC-D103-E94B-92A2-8A82B33185A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8311" y="4785596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EF5A14-144E-0D4D-9304-C175DE29FA52}"/>
                </a:ext>
              </a:extLst>
            </p:cNvPr>
            <p:cNvSpPr txBox="1"/>
            <p:nvPr/>
          </p:nvSpPr>
          <p:spPr>
            <a:xfrm>
              <a:off x="8476940" y="5604192"/>
              <a:ext cx="160813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err="1"/>
                <a:t>Frangopol</a:t>
              </a:r>
              <a:r>
                <a:rPr lang="en-US" sz="900" dirty="0"/>
                <a:t> and </a:t>
              </a:r>
              <a:r>
                <a:rPr lang="en-US" sz="900" dirty="0" err="1"/>
                <a:t>Bocchini</a:t>
              </a:r>
              <a:r>
                <a:rPr lang="en-US" sz="900" dirty="0"/>
                <a:t> (2011)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28F8FD-D797-714A-8C24-45F70F9ED312}"/>
              </a:ext>
            </a:extLst>
          </p:cNvPr>
          <p:cNvGrpSpPr/>
          <p:nvPr/>
        </p:nvGrpSpPr>
        <p:grpSpPr>
          <a:xfrm>
            <a:off x="8088829" y="5680560"/>
            <a:ext cx="2074883" cy="973501"/>
            <a:chOff x="8088829" y="5680560"/>
            <a:chExt cx="2074883" cy="973501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B2B1655-3638-CE47-86E6-E30C0B3FBAA8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882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A8CE821-0BBE-644E-A11D-DC3280593D2D}"/>
                </a:ext>
              </a:extLst>
            </p:cNvPr>
            <p:cNvSpPr txBox="1"/>
            <p:nvPr/>
          </p:nvSpPr>
          <p:spPr>
            <a:xfrm>
              <a:off x="8368028" y="6423229"/>
              <a:ext cx="179568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Ouyang and </a:t>
              </a:r>
              <a:r>
                <a:rPr lang="en-US" sz="900" dirty="0" err="1"/>
                <a:t>Dueñas</a:t>
              </a:r>
              <a:r>
                <a:rPr lang="en-US" sz="900" dirty="0"/>
                <a:t>-Osorio (2014)</a:t>
              </a:r>
            </a:p>
          </p:txBody>
        </p:sp>
      </p:grp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3B13682E-98C8-CB40-BF75-2E0E4EAE77FE}"/>
              </a:ext>
            </a:extLst>
          </p:cNvPr>
          <p:cNvSpPr/>
          <p:nvPr/>
        </p:nvSpPr>
        <p:spPr>
          <a:xfrm>
            <a:off x="7560622" y="134491"/>
            <a:ext cx="479502" cy="6507233"/>
          </a:xfrm>
          <a:prstGeom prst="leftBrace">
            <a:avLst>
              <a:gd name="adj1" fmla="val 50194"/>
              <a:gd name="adj2" fmla="val 285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1275FB-0EC0-4441-BC2E-1DFE8B594508}"/>
              </a:ext>
            </a:extLst>
          </p:cNvPr>
          <p:cNvSpPr txBox="1"/>
          <p:nvPr/>
        </p:nvSpPr>
        <p:spPr>
          <a:xfrm>
            <a:off x="5762790" y="1736650"/>
            <a:ext cx="187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 examples of </a:t>
            </a:r>
            <a:r>
              <a:rPr lang="en-US" sz="1400"/>
              <a:t>resilience curves</a:t>
            </a:r>
            <a:endParaRPr lang="en-US" sz="14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512416-6241-6F41-9482-28E1F5780CF9}"/>
              </a:ext>
            </a:extLst>
          </p:cNvPr>
          <p:cNvGrpSpPr/>
          <p:nvPr/>
        </p:nvGrpSpPr>
        <p:grpSpPr>
          <a:xfrm>
            <a:off x="10210779" y="5680560"/>
            <a:ext cx="1934720" cy="969858"/>
            <a:chOff x="10210779" y="5680560"/>
            <a:chExt cx="1934720" cy="969858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7C5D0C0-B2E2-FF42-BD80-B935B55F6ABD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1077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FBEA581-E750-B049-BD59-2A8F255B3B26}"/>
                </a:ext>
              </a:extLst>
            </p:cNvPr>
            <p:cNvSpPr txBox="1"/>
            <p:nvPr/>
          </p:nvSpPr>
          <p:spPr>
            <a:xfrm>
              <a:off x="11018267" y="6419586"/>
              <a:ext cx="112723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Sharma </a:t>
              </a:r>
              <a:r>
                <a:rPr lang="en-US" sz="900" i="1" dirty="0"/>
                <a:t>et al. </a:t>
              </a:r>
              <a:r>
                <a:rPr lang="en-US" sz="900" dirty="0"/>
                <a:t>(2018)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9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Misc. Model Calculations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D38EF-ED52-D845-9167-A76D1C943E33}"/>
              </a:ext>
            </a:extLst>
          </p:cNvPr>
          <p:cNvSpPr txBox="1"/>
          <p:nvPr/>
        </p:nvSpPr>
        <p:spPr>
          <a:xfrm>
            <a:off x="255437" y="972274"/>
            <a:ext cx="5393009" cy="95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Proximity and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Proximity</a:t>
            </a:r>
            <a:r>
              <a:rPr lang="en-US" dirty="0"/>
              <a:t> is measured on a scale of 0-100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564D54-7C69-234E-8B3B-56DC3553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67342" y="268992"/>
            <a:ext cx="3869221" cy="3300546"/>
          </a:xfrm>
          <a:prstGeom prst="rect">
            <a:avLst/>
          </a:prstGeom>
          <a:ln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7AC24C-D833-BD46-A644-840C0F107063}"/>
                  </a:ext>
                </a:extLst>
              </p:cNvPr>
              <p:cNvSpPr txBox="1"/>
              <p:nvPr/>
            </p:nvSpPr>
            <p:spPr>
              <a:xfrm>
                <a:off x="679048" y="1717831"/>
                <a:ext cx="3045106" cy="402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7AC24C-D833-BD46-A644-840C0F107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48" y="1717831"/>
                <a:ext cx="3045106" cy="402867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F3E818-D9F5-014E-B067-D9CC7431944A}"/>
                  </a:ext>
                </a:extLst>
              </p:cNvPr>
              <p:cNvSpPr txBox="1"/>
              <p:nvPr/>
            </p:nvSpPr>
            <p:spPr>
              <a:xfrm>
                <a:off x="1074888" y="2120698"/>
                <a:ext cx="2948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distance decay exponent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/>
                  <a:t>: distance (meters)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F3E818-D9F5-014E-B067-D9CC74319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88" y="2120698"/>
                <a:ext cx="2948650" cy="523220"/>
              </a:xfrm>
              <a:prstGeom prst="rect">
                <a:avLst/>
              </a:prstGeom>
              <a:blipFill>
                <a:blip r:embed="rId5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436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Misc. Model Calculations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D38EF-ED52-D845-9167-A76D1C943E33}"/>
              </a:ext>
            </a:extLst>
          </p:cNvPr>
          <p:cNvSpPr txBox="1"/>
          <p:nvPr/>
        </p:nvSpPr>
        <p:spPr>
          <a:xfrm>
            <a:off x="255437" y="972274"/>
            <a:ext cx="58405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Utility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Cobb-Douglas formulation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Commonly used in urban economics (Huang </a:t>
            </a:r>
            <a:r>
              <a:rPr lang="en-US" sz="1400" i="1" dirty="0"/>
              <a:t>et al., </a:t>
            </a:r>
            <a:r>
              <a:rPr lang="en-US" sz="1400" dirty="0"/>
              <a:t>2014) 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64139-9FD6-9B4A-AFA4-453453A57ABB}"/>
                  </a:ext>
                </a:extLst>
              </p:cNvPr>
              <p:cNvSpPr txBox="1"/>
              <p:nvPr/>
            </p:nvSpPr>
            <p:spPr>
              <a:xfrm>
                <a:off x="629270" y="1956015"/>
                <a:ext cx="3133241" cy="539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64139-9FD6-9B4A-AFA4-453453A57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0" y="1956015"/>
                <a:ext cx="3133241" cy="539507"/>
              </a:xfrm>
              <a:prstGeom prst="rect">
                <a:avLst/>
              </a:prstGeom>
              <a:blipFill>
                <a:blip r:embed="rId3"/>
                <a:stretch>
                  <a:fillRect l="-4032" t="-113953" b="-1627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541CBE-9AE6-634B-8184-41EDF6F44790}"/>
                  </a:ext>
                </a:extLst>
              </p:cNvPr>
              <p:cNvSpPr txBox="1"/>
              <p:nvPr/>
            </p:nvSpPr>
            <p:spPr>
              <a:xfrm>
                <a:off x="812532" y="4896919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541CBE-9AE6-634B-8184-41EDF6F44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32" y="4896919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CB7D4EC-AAB5-714B-9B98-3AFAC293DBD2}"/>
              </a:ext>
            </a:extLst>
          </p:cNvPr>
          <p:cNvSpPr txBox="1"/>
          <p:nvPr/>
        </p:nvSpPr>
        <p:spPr>
          <a:xfrm>
            <a:off x="152323" y="3932908"/>
            <a:ext cx="6648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Willingness to Pay (WTP)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Function of agent budget, utility, and price of other goods (</a:t>
            </a:r>
            <a:r>
              <a:rPr lang="en-US" sz="1400" dirty="0" err="1"/>
              <a:t>Filatova</a:t>
            </a:r>
            <a:r>
              <a:rPr lang="en-US" sz="1400" dirty="0"/>
              <a:t>, </a:t>
            </a:r>
            <a:r>
              <a:rPr lang="en-US" sz="1400" i="1" dirty="0"/>
              <a:t>et al.</a:t>
            </a:r>
            <a:r>
              <a:rPr lang="en-US" sz="1400" dirty="0"/>
              <a:t>, 2011)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66D251-2E87-9A4D-9BD4-6FE128F4F4A9}"/>
                  </a:ext>
                </a:extLst>
              </p:cNvPr>
              <p:cNvSpPr txBox="1"/>
              <p:nvPr/>
            </p:nvSpPr>
            <p:spPr>
              <a:xfrm>
                <a:off x="1799102" y="2628376"/>
                <a:ext cx="1087563" cy="275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𝑝𝑟𝑒𝑓𝑒𝑟𝑒𝑛𝑐𝑒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66D251-2E87-9A4D-9BD4-6FE128F4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102" y="2628376"/>
                <a:ext cx="1087563" cy="275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605F2F-A5DE-DB47-8BCA-2820B89C68AC}"/>
                  </a:ext>
                </a:extLst>
              </p:cNvPr>
              <p:cNvSpPr txBox="1"/>
              <p:nvPr/>
            </p:nvSpPr>
            <p:spPr>
              <a:xfrm>
                <a:off x="3172378" y="2634418"/>
                <a:ext cx="75151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𝑚𝑎𝑟𝑘𝑒𝑡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605F2F-A5DE-DB47-8BCA-2820B89C6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378" y="2634418"/>
                <a:ext cx="751515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F14F5AD4-C468-574E-8C49-92972088960E}"/>
              </a:ext>
            </a:extLst>
          </p:cNvPr>
          <p:cNvSpPr/>
          <p:nvPr/>
        </p:nvSpPr>
        <p:spPr>
          <a:xfrm rot="16200000">
            <a:off x="2244206" y="1824945"/>
            <a:ext cx="350924" cy="1281552"/>
          </a:xfrm>
          <a:prstGeom prst="leftBrace">
            <a:avLst>
              <a:gd name="adj1" fmla="val 8333"/>
              <a:gd name="adj2" fmla="val 26265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F2FCD50-0467-9249-9666-997984BB6A0C}"/>
              </a:ext>
            </a:extLst>
          </p:cNvPr>
          <p:cNvSpPr/>
          <p:nvPr/>
        </p:nvSpPr>
        <p:spPr>
          <a:xfrm rot="16200000">
            <a:off x="3229817" y="2175412"/>
            <a:ext cx="350924" cy="567088"/>
          </a:xfrm>
          <a:prstGeom prst="leftBrace">
            <a:avLst>
              <a:gd name="adj1" fmla="val 8333"/>
              <a:gd name="adj2" fmla="val 5233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60D51-B3BD-A246-A84D-8F3D9F3E00A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49507" y="3701527"/>
            <a:ext cx="5667096" cy="2924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2F5C0-9D93-9748-A2CB-9760E7A61D80}"/>
                  </a:ext>
                </a:extLst>
              </p:cNvPr>
              <p:cNvSpPr txBox="1"/>
              <p:nvPr/>
            </p:nvSpPr>
            <p:spPr>
              <a:xfrm>
                <a:off x="1074888" y="2945614"/>
                <a:ext cx="2948650" cy="755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proximity calculations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𝑚𝑟𝑡𝑘</m:t>
                        </m:r>
                      </m:sub>
                    </m:sSub>
                  </m:oMath>
                </a14:m>
                <a:r>
                  <a:rPr lang="en-US" sz="1400" dirty="0"/>
                  <a:t>: market pressure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: adds weight to term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2F5C0-9D93-9748-A2CB-9760E7A6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88" y="2945614"/>
                <a:ext cx="2948650" cy="755913"/>
              </a:xfrm>
              <a:prstGeom prst="rect">
                <a:avLst/>
              </a:prstGeom>
              <a:blipFill>
                <a:blip r:embed="rId9"/>
                <a:stretch>
                  <a:fillRect t="-163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321F7D-AF31-5349-B808-AB73542D7F7F}"/>
                  </a:ext>
                </a:extLst>
              </p:cNvPr>
              <p:cNvSpPr txBox="1"/>
              <p:nvPr/>
            </p:nvSpPr>
            <p:spPr>
              <a:xfrm>
                <a:off x="945343" y="5499404"/>
                <a:ext cx="2948650" cy="755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agent budget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400" dirty="0"/>
                  <a:t>: utility for parcel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: price of other goods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321F7D-AF31-5349-B808-AB73542D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43" y="5499404"/>
                <a:ext cx="2948650" cy="755913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5D2A140-48E4-2D43-8498-F556061C50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0363" y="68730"/>
            <a:ext cx="5156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8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and 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124995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 Review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AE6D5E1-21ED-F34D-9E48-F1E1E343B60B}"/>
              </a:ext>
            </a:extLst>
          </p:cNvPr>
          <p:cNvSpPr txBox="1"/>
          <p:nvPr/>
        </p:nvSpPr>
        <p:spPr>
          <a:xfrm>
            <a:off x="255437" y="2929023"/>
            <a:ext cx="5611963" cy="246221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1400" u="sng" dirty="0"/>
              <a:t>ABM and Natural Hazards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Boundary object (see </a:t>
            </a:r>
            <a:r>
              <a:rPr lang="en-US" sz="1400" dirty="0" err="1"/>
              <a:t>Guikema</a:t>
            </a:r>
            <a:r>
              <a:rPr lang="en-US" sz="1400" dirty="0"/>
              <a:t> paper)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Pre-disaster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Household risk behavior (flood mitigation, seismic retrofits, </a:t>
            </a:r>
            <a:r>
              <a:rPr lang="en-US" sz="1400" i="1" dirty="0"/>
              <a:t>etc.</a:t>
            </a:r>
            <a:r>
              <a:rPr lang="en-US" sz="14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Urban growth/land use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During: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People 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Post-disaster (appears to be majority of papers)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Evacuation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Recovery; bouncing 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Insurance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D7370B0-F370-B44B-8004-F388685EC063}"/>
              </a:ext>
            </a:extLst>
          </p:cNvPr>
          <p:cNvSpPr txBox="1"/>
          <p:nvPr/>
        </p:nvSpPr>
        <p:spPr>
          <a:xfrm>
            <a:off x="255437" y="1118607"/>
            <a:ext cx="4262134" cy="138499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1400" u="sng" dirty="0"/>
              <a:t>Land-use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 land use change (e.g., forest to deforested)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Urban change and growth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Cellular automata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Agent-based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Residential choice models</a:t>
            </a:r>
          </a:p>
        </p:txBody>
      </p:sp>
    </p:spTree>
    <p:extLst>
      <p:ext uri="{BB962C8B-B14F-4D97-AF65-F5344CB8AC3E}">
        <p14:creationId xmlns:p14="http://schemas.microsoft.com/office/powerpoint/2010/main" val="406251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0B2DB-ED83-9D49-8F61-2AA31C3A9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5"/>
          <a:stretch/>
        </p:blipFill>
        <p:spPr>
          <a:xfrm>
            <a:off x="86499" y="1012779"/>
            <a:ext cx="11936627" cy="54502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Modeling Review – Summary</a:t>
            </a:r>
          </a:p>
        </p:txBody>
      </p:sp>
    </p:spTree>
    <p:extLst>
      <p:ext uri="{BB962C8B-B14F-4D97-AF65-F5344CB8AC3E}">
        <p14:creationId xmlns:p14="http://schemas.microsoft.com/office/powerpoint/2010/main" val="4114308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552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 Review - Land Use Change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1176A-7B23-3646-BA3A-7ACB0CAD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73" y="1062681"/>
            <a:ext cx="11366531" cy="556379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36382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01562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3466D-E6FE-B448-94DF-0E20ADA0B987}"/>
              </a:ext>
            </a:extLst>
          </p:cNvPr>
          <p:cNvSpPr txBox="1"/>
          <p:nvPr/>
        </p:nvSpPr>
        <p:spPr>
          <a:xfrm>
            <a:off x="255437" y="785343"/>
            <a:ext cx="11697864" cy="286232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1200" dirty="0"/>
              <a:t>Bruno, B., and </a:t>
            </a:r>
            <a:r>
              <a:rPr lang="en-US" sz="1200" dirty="0" err="1"/>
              <a:t>Faggini</a:t>
            </a:r>
            <a:r>
              <a:rPr lang="en-US" sz="1200" dirty="0"/>
              <a:t>, M. (2020). Sharing Competition: An Agent-Based Model for the Short-Term Accommodations Market. The B.E. Journal of Economic Analysis &amp; Policy, 20(2). </a:t>
            </a:r>
            <a:r>
              <a:rPr lang="en-US" sz="1200" dirty="0">
                <a:hlinkClick r:id="rId3"/>
              </a:rPr>
              <a:t>https://doi.org/10.1515/bejeap-2019-0231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 err="1"/>
              <a:t>Filatova</a:t>
            </a:r>
            <a:r>
              <a:rPr lang="en-US" sz="1200" dirty="0"/>
              <a:t>, T., </a:t>
            </a:r>
            <a:r>
              <a:rPr lang="en-US" sz="1200" dirty="0" err="1"/>
              <a:t>Voinov</a:t>
            </a:r>
            <a:r>
              <a:rPr lang="en-US" sz="1200" dirty="0"/>
              <a:t>, A., and van der Veen, A. (2011). Land market mechanisms for preservation of space for coastal ecosystems: An agent-based analysis. </a:t>
            </a:r>
            <a:r>
              <a:rPr lang="en-US" sz="1200" i="1" dirty="0"/>
              <a:t>Environmental Modelling and Software</a:t>
            </a:r>
            <a:r>
              <a:rPr lang="en-US" sz="1200" dirty="0"/>
              <a:t>, 26: 179-190. </a:t>
            </a:r>
            <a:r>
              <a:rPr lang="en-US" sz="1200" u="sng" dirty="0">
                <a:hlinkClick r:id="rId4"/>
              </a:rPr>
              <a:t>https://doi.org/10.1016/j.envsoft.2010.08.001</a:t>
            </a:r>
            <a:r>
              <a:rPr lang="en-US" sz="1200" dirty="0"/>
              <a:t>  </a:t>
            </a:r>
          </a:p>
          <a:p>
            <a:pPr marL="457200" indent="-457200"/>
            <a:r>
              <a:rPr lang="en-US" sz="1200" dirty="0"/>
              <a:t>Huang, Q., Parker, D., </a:t>
            </a:r>
            <a:r>
              <a:rPr lang="en-US" sz="1200" dirty="0" err="1"/>
              <a:t>Filatova</a:t>
            </a:r>
            <a:r>
              <a:rPr lang="en-US" sz="1200" dirty="0"/>
              <a:t>, T., and Sun, S. (2014). A review of urban residential choice models using agent-based modeling. Environment and Planning B: Planning and Design, 14: 661-689. </a:t>
            </a:r>
            <a:r>
              <a:rPr lang="en-US" sz="1200" dirty="0">
                <a:hlinkClick r:id="rId5"/>
              </a:rPr>
              <a:t>https://doi.org/10.1068/b120043p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Parker, D., and </a:t>
            </a:r>
            <a:r>
              <a:rPr lang="en-US" sz="1200" dirty="0" err="1"/>
              <a:t>Filatova</a:t>
            </a:r>
            <a:r>
              <a:rPr lang="en-US" sz="1200" dirty="0"/>
              <a:t>, T. (2008). A conceptual design for a bilateral agent-based land market with heterogeneous economic agents. Computers, Environment and Urban Systems, 32. 454-463. </a:t>
            </a:r>
            <a:r>
              <a:rPr lang="en-US" sz="1200" dirty="0">
                <a:hlinkClick r:id="rId6"/>
              </a:rPr>
              <a:t>https://doi.org/10.1016/j.compenvurbsys.2008.09.012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Parker, D., Brown, D., </a:t>
            </a:r>
            <a:r>
              <a:rPr lang="en-US" sz="1200" dirty="0" err="1"/>
              <a:t>Filatova</a:t>
            </a:r>
            <a:r>
              <a:rPr lang="en-US" sz="1200" dirty="0"/>
              <a:t>, T., </a:t>
            </a:r>
            <a:r>
              <a:rPr lang="en-US" sz="1200" dirty="0" err="1"/>
              <a:t>Riolo</a:t>
            </a:r>
            <a:r>
              <a:rPr lang="en-US" sz="1200" dirty="0"/>
              <a:t>, R., Robinson, D., and Sun, S. (2012). Do land markets matter? A modeling ontology and experimental design to test the effects of land markets for an agent-based model of ex-urban residential land-use change. In Agent-Based Models of Geographical Systems, Edited by </a:t>
            </a:r>
            <a:r>
              <a:rPr lang="en-US" sz="1200" dirty="0" err="1"/>
              <a:t>Heppenstall</a:t>
            </a:r>
            <a:r>
              <a:rPr lang="en-US" sz="1200" dirty="0"/>
              <a:t>, A., Crooks, A., See, L., and Batty, M., 181-197. </a:t>
            </a:r>
            <a:r>
              <a:rPr lang="en-US" sz="1200" dirty="0">
                <a:hlinkClick r:id="rId7"/>
              </a:rPr>
              <a:t>https://doi.org/10.1007/978-90-481-8927-4_26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Rosenheim, N., </a:t>
            </a:r>
            <a:r>
              <a:rPr lang="en-US" sz="1200" dirty="0" err="1"/>
              <a:t>Guidotti</a:t>
            </a:r>
            <a:r>
              <a:rPr lang="en-US" sz="1200" dirty="0"/>
              <a:t>, R., </a:t>
            </a:r>
            <a:r>
              <a:rPr lang="en-US" sz="1200" dirty="0" err="1"/>
              <a:t>Gardoni</a:t>
            </a:r>
            <a:r>
              <a:rPr lang="en-US" sz="1200" dirty="0"/>
              <a:t>, P., and Peacock, W. (2019). Integration of detailed household and housing unit characteristic data with critical infrastructure for post-hazard resilience modeling. </a:t>
            </a:r>
            <a:r>
              <a:rPr lang="en-US" sz="1200" i="1" dirty="0"/>
              <a:t>Sustainable and Resilient Infrastructure, </a:t>
            </a:r>
            <a:r>
              <a:rPr lang="en-US" sz="1200" dirty="0"/>
              <a:t>6(6). </a:t>
            </a:r>
            <a:r>
              <a:rPr lang="en-US" sz="1200" dirty="0">
                <a:hlinkClick r:id="rId8"/>
              </a:rPr>
              <a:t>https://doi.org/10.1080/23789689.2019.1681821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 err="1"/>
              <a:t>Vinogradov</a:t>
            </a:r>
            <a:r>
              <a:rPr lang="en-US" sz="1200" dirty="0"/>
              <a:t>, E., </a:t>
            </a:r>
            <a:r>
              <a:rPr lang="en-US" sz="1200" dirty="0" err="1"/>
              <a:t>Leick</a:t>
            </a:r>
            <a:r>
              <a:rPr lang="en-US" sz="1200" dirty="0"/>
              <a:t>, B., and </a:t>
            </a:r>
            <a:r>
              <a:rPr lang="en-US" sz="1200" dirty="0" err="1"/>
              <a:t>Kivedal</a:t>
            </a:r>
            <a:r>
              <a:rPr lang="en-US" sz="1200" dirty="0"/>
              <a:t>, B. (2020). An agent-based modelling approach to housing market regulations and Airbnb-induced tourism. Tourism Management, 77. </a:t>
            </a:r>
            <a:r>
              <a:rPr lang="en-US" sz="1200" dirty="0">
                <a:hlinkClick r:id="rId9"/>
              </a:rPr>
              <a:t>https://doi.org/10.1016/j.tourman.2019.104004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737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AB842D9-EB7F-A44F-B00A-8FF8EA90E5B4}"/>
              </a:ext>
            </a:extLst>
          </p:cNvPr>
          <p:cNvSpPr txBox="1"/>
          <p:nvPr/>
        </p:nvSpPr>
        <p:spPr>
          <a:xfrm>
            <a:off x="89201" y="903353"/>
            <a:ext cx="5231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Developing model with two parts: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Urban land use evolution model used to evaluate how different policy choices can lead to community changes over decades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IN-CORE is used to evaluate the damage &amp; loss and risk avoidance after a given amount of time 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400" dirty="0"/>
              <a:t>Considering mitigation options on scale from household decisions to state &amp; federal decisions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6CAB0-CF8D-BA44-84FF-66E65B1F468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2520ED-F7F8-484F-A2BB-37EF61ED3D11}"/>
              </a:ext>
            </a:extLst>
          </p:cNvPr>
          <p:cNvGrpSpPr/>
          <p:nvPr/>
        </p:nvGrpSpPr>
        <p:grpSpPr>
          <a:xfrm>
            <a:off x="1507812" y="2977537"/>
            <a:ext cx="9065143" cy="3711602"/>
            <a:chOff x="1507812" y="2977537"/>
            <a:chExt cx="9065143" cy="371160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7916DE9-7870-A546-9F13-B6A15156F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006" y="5916805"/>
              <a:ext cx="81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7A86C6B-0099-6C43-B58C-5B24E45D4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006" y="4017909"/>
              <a:ext cx="0" cy="18988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25594E9-AA12-C345-AD68-3AAA59058898}"/>
                </a:ext>
              </a:extLst>
            </p:cNvPr>
            <p:cNvSpPr/>
            <p:nvPr/>
          </p:nvSpPr>
          <p:spPr>
            <a:xfrm>
              <a:off x="1937239" y="4680237"/>
              <a:ext cx="4602782" cy="940499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23F8F64B-066D-7048-9F0E-CDE35B998A04}"/>
                </a:ext>
              </a:extLst>
            </p:cNvPr>
            <p:cNvSpPr/>
            <p:nvPr/>
          </p:nvSpPr>
          <p:spPr>
            <a:xfrm rot="21079328">
              <a:off x="1843651" y="4286929"/>
              <a:ext cx="4786903" cy="978286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BB750B0-EE92-8647-920B-FD65781F3620}"/>
                </a:ext>
              </a:extLst>
            </p:cNvPr>
            <p:cNvSpPr txBox="1"/>
            <p:nvPr/>
          </p:nvSpPr>
          <p:spPr>
            <a:xfrm>
              <a:off x="2535081" y="4193193"/>
              <a:ext cx="13780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Urban growth model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9FB590-1446-694E-A13B-1B59AC3B923F}"/>
                </a:ext>
              </a:extLst>
            </p:cNvPr>
            <p:cNvSpPr txBox="1"/>
            <p:nvPr/>
          </p:nvSpPr>
          <p:spPr>
            <a:xfrm>
              <a:off x="9392952" y="4215551"/>
              <a:ext cx="118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 quo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E39A4FF-B8DE-974C-9CEE-94C798E7BE42}"/>
                </a:ext>
              </a:extLst>
            </p:cNvPr>
            <p:cNvSpPr txBox="1"/>
            <p:nvPr/>
          </p:nvSpPr>
          <p:spPr>
            <a:xfrm>
              <a:off x="8840894" y="2977537"/>
              <a:ext cx="91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Policy </a:t>
              </a:r>
              <a:r>
                <a:rPr lang="en-US" i="1" dirty="0"/>
                <a:t>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5FD7EA2-D6A9-354B-B935-0FC07011A846}"/>
                </a:ext>
              </a:extLst>
            </p:cNvPr>
            <p:cNvSpPr txBox="1"/>
            <p:nvPr/>
          </p:nvSpPr>
          <p:spPr>
            <a:xfrm>
              <a:off x="5501455" y="6350585"/>
              <a:ext cx="1207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 (years)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710811-F996-894A-9641-DF393C9FFB84}"/>
                </a:ext>
              </a:extLst>
            </p:cNvPr>
            <p:cNvSpPr txBox="1"/>
            <p:nvPr/>
          </p:nvSpPr>
          <p:spPr>
            <a:xfrm>
              <a:off x="1654999" y="6182842"/>
              <a:ext cx="1131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Present 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09CF974-CFDC-C544-9CB1-37F6128D8C43}"/>
                </a:ext>
              </a:extLst>
            </p:cNvPr>
            <p:cNvSpPr txBox="1"/>
            <p:nvPr/>
          </p:nvSpPr>
          <p:spPr>
            <a:xfrm>
              <a:off x="1813677" y="5869851"/>
              <a:ext cx="780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		10		20		30		40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FDA3CF2-AEB4-1543-BA8E-7172A82DC4BB}"/>
                </a:ext>
              </a:extLst>
            </p:cNvPr>
            <p:cNvSpPr txBox="1"/>
            <p:nvPr/>
          </p:nvSpPr>
          <p:spPr>
            <a:xfrm rot="16200000">
              <a:off x="775423" y="4853161"/>
              <a:ext cx="1772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Metric of interest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62372B-786F-384E-B9FE-CFA822038941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>
              <a:off x="6536028" y="3925614"/>
              <a:ext cx="9997" cy="48117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BC19975-AAB8-D74F-9E47-189A95173B6D}"/>
                </a:ext>
              </a:extLst>
            </p:cNvPr>
            <p:cNvSpPr/>
            <p:nvPr/>
          </p:nvSpPr>
          <p:spPr>
            <a:xfrm>
              <a:off x="6546025" y="3697343"/>
              <a:ext cx="861848" cy="709449"/>
            </a:xfrm>
            <a:custGeom>
              <a:avLst/>
              <a:gdLst>
                <a:gd name="connsiteX0" fmla="*/ 0 w 861848"/>
                <a:gd name="connsiteY0" fmla="*/ 709449 h 709449"/>
                <a:gd name="connsiteX1" fmla="*/ 131379 w 861848"/>
                <a:gd name="connsiteY1" fmla="*/ 504497 h 709449"/>
                <a:gd name="connsiteX2" fmla="*/ 257503 w 861848"/>
                <a:gd name="connsiteY2" fmla="*/ 373118 h 709449"/>
                <a:gd name="connsiteX3" fmla="*/ 388883 w 861848"/>
                <a:gd name="connsiteY3" fmla="*/ 252249 h 709449"/>
                <a:gd name="connsiteX4" fmla="*/ 646386 w 861848"/>
                <a:gd name="connsiteY4" fmla="*/ 115614 h 709449"/>
                <a:gd name="connsiteX5" fmla="*/ 861848 w 861848"/>
                <a:gd name="connsiteY5" fmla="*/ 0 h 70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848" h="709449">
                  <a:moveTo>
                    <a:pt x="0" y="709449"/>
                  </a:moveTo>
                  <a:cubicBezTo>
                    <a:pt x="44231" y="635000"/>
                    <a:pt x="88462" y="560552"/>
                    <a:pt x="131379" y="504497"/>
                  </a:cubicBezTo>
                  <a:cubicBezTo>
                    <a:pt x="174296" y="448442"/>
                    <a:pt x="214586" y="415159"/>
                    <a:pt x="257503" y="373118"/>
                  </a:cubicBezTo>
                  <a:cubicBezTo>
                    <a:pt x="300420" y="331077"/>
                    <a:pt x="324069" y="295166"/>
                    <a:pt x="388883" y="252249"/>
                  </a:cubicBezTo>
                  <a:cubicBezTo>
                    <a:pt x="453697" y="209332"/>
                    <a:pt x="646386" y="115614"/>
                    <a:pt x="646386" y="115614"/>
                  </a:cubicBezTo>
                  <a:lnTo>
                    <a:pt x="861848" y="0"/>
                  </a:ln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680A76C-6D71-D748-A0FC-C537E426C97A}"/>
                </a:ext>
              </a:extLst>
            </p:cNvPr>
            <p:cNvCxnSpPr>
              <a:cxnSpLocks/>
            </p:cNvCxnSpPr>
            <p:nvPr/>
          </p:nvCxnSpPr>
          <p:spPr>
            <a:xfrm>
              <a:off x="6540021" y="4673404"/>
              <a:ext cx="6004" cy="88427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C702CC4-D1F6-F546-A24F-8A2E752E1589}"/>
                </a:ext>
              </a:extLst>
            </p:cNvPr>
            <p:cNvSpPr/>
            <p:nvPr/>
          </p:nvSpPr>
          <p:spPr>
            <a:xfrm>
              <a:off x="6546025" y="4511895"/>
              <a:ext cx="1403131" cy="1045779"/>
            </a:xfrm>
            <a:custGeom>
              <a:avLst/>
              <a:gdLst>
                <a:gd name="connsiteX0" fmla="*/ 0 w 1403131"/>
                <a:gd name="connsiteY0" fmla="*/ 1045779 h 1045779"/>
                <a:gd name="connsiteX1" fmla="*/ 173421 w 1403131"/>
                <a:gd name="connsiteY1" fmla="*/ 830317 h 1045779"/>
                <a:gd name="connsiteX2" fmla="*/ 409903 w 1403131"/>
                <a:gd name="connsiteY2" fmla="*/ 551793 h 1045779"/>
                <a:gd name="connsiteX3" fmla="*/ 777766 w 1403131"/>
                <a:gd name="connsiteY3" fmla="*/ 289034 h 1045779"/>
                <a:gd name="connsiteX4" fmla="*/ 1103586 w 1403131"/>
                <a:gd name="connsiteY4" fmla="*/ 89338 h 1045779"/>
                <a:gd name="connsiteX5" fmla="*/ 1403131 w 1403131"/>
                <a:gd name="connsiteY5" fmla="*/ 0 h 104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131" h="1045779">
                  <a:moveTo>
                    <a:pt x="0" y="1045779"/>
                  </a:moveTo>
                  <a:cubicBezTo>
                    <a:pt x="52552" y="979213"/>
                    <a:pt x="105104" y="912648"/>
                    <a:pt x="173421" y="830317"/>
                  </a:cubicBezTo>
                  <a:cubicBezTo>
                    <a:pt x="241738" y="747986"/>
                    <a:pt x="309179" y="642007"/>
                    <a:pt x="409903" y="551793"/>
                  </a:cubicBezTo>
                  <a:cubicBezTo>
                    <a:pt x="510627" y="461579"/>
                    <a:pt x="662152" y="366110"/>
                    <a:pt x="777766" y="289034"/>
                  </a:cubicBezTo>
                  <a:cubicBezTo>
                    <a:pt x="893380" y="211958"/>
                    <a:pt x="999359" y="137510"/>
                    <a:pt x="1103586" y="89338"/>
                  </a:cubicBezTo>
                  <a:cubicBezTo>
                    <a:pt x="1207813" y="41166"/>
                    <a:pt x="1305472" y="20583"/>
                    <a:pt x="1403131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Elbow Connector 103">
              <a:extLst>
                <a:ext uri="{FF2B5EF4-FFF2-40B4-BE49-F238E27FC236}">
                  <a16:creationId xmlns:a16="http://schemas.microsoft.com/office/drawing/2014/main" id="{885E8B13-D778-A94B-8E50-E51959D62AEF}"/>
                </a:ext>
              </a:extLst>
            </p:cNvPr>
            <p:cNvCxnSpPr>
              <a:cxnSpLocks/>
              <a:stCxn id="106" idx="0"/>
              <a:endCxn id="45" idx="1"/>
            </p:cNvCxnSpPr>
            <p:nvPr/>
          </p:nvCxnSpPr>
          <p:spPr>
            <a:xfrm rot="5400000" flipH="1" flipV="1">
              <a:off x="6125017" y="3949237"/>
              <a:ext cx="197575" cy="44838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67AD0F44-EB65-CB46-947D-48025A540EF0}"/>
                </a:ext>
              </a:extLst>
            </p:cNvPr>
            <p:cNvCxnSpPr>
              <a:cxnSpLocks/>
              <a:stCxn id="106" idx="2"/>
              <a:endCxn id="2" idx="1"/>
            </p:cNvCxnSpPr>
            <p:nvPr/>
          </p:nvCxnSpPr>
          <p:spPr>
            <a:xfrm rot="16200000" flipH="1">
              <a:off x="5990282" y="4650621"/>
              <a:ext cx="446276" cy="42761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E315FD-713D-C24D-A853-B0B41BD36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2153" y="4272214"/>
              <a:ext cx="714922" cy="3690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558A26-A59B-0641-90C0-2E0E28729F40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 flipH="1">
              <a:off x="6548460" y="3319362"/>
              <a:ext cx="101878" cy="5006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5C112E-CE26-7146-A9E0-44E0712301F5}"/>
                </a:ext>
              </a:extLst>
            </p:cNvPr>
            <p:cNvSpPr txBox="1"/>
            <p:nvPr/>
          </p:nvSpPr>
          <p:spPr>
            <a:xfrm>
              <a:off x="5852899" y="3073141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7118A60-F354-6749-A4A1-14A6B8BCE247}"/>
                </a:ext>
              </a:extLst>
            </p:cNvPr>
            <p:cNvSpPr/>
            <p:nvPr/>
          </p:nvSpPr>
          <p:spPr>
            <a:xfrm>
              <a:off x="7407873" y="3445366"/>
              <a:ext cx="1458014" cy="251977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BC09C34-D70E-DF4F-A119-76BBBC7B18E3}"/>
                </a:ext>
              </a:extLst>
            </p:cNvPr>
            <p:cNvSpPr/>
            <p:nvPr/>
          </p:nvSpPr>
          <p:spPr>
            <a:xfrm rot="289139">
              <a:off x="7954696" y="4380964"/>
              <a:ext cx="1240944" cy="184094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E47A9D-C187-434A-9510-D09BA84CA47E}"/>
                </a:ext>
              </a:extLst>
            </p:cNvPr>
            <p:cNvSpPr/>
            <p:nvPr/>
          </p:nvSpPr>
          <p:spPr>
            <a:xfrm>
              <a:off x="6427226" y="4515446"/>
              <a:ext cx="1521930" cy="1144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9039870-287C-2845-82BC-D8D2DEC307C9}"/>
                </a:ext>
              </a:extLst>
            </p:cNvPr>
            <p:cNvSpPr/>
            <p:nvPr/>
          </p:nvSpPr>
          <p:spPr>
            <a:xfrm>
              <a:off x="6447994" y="3689934"/>
              <a:ext cx="959879" cy="7694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28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F4F27527-BC20-6346-808E-AD6B82FC47F4}"/>
              </a:ext>
            </a:extLst>
          </p:cNvPr>
          <p:cNvSpPr txBox="1"/>
          <p:nvPr/>
        </p:nvSpPr>
        <p:spPr>
          <a:xfrm>
            <a:off x="255438" y="231521"/>
            <a:ext cx="164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Flowchart</a:t>
            </a:r>
            <a:endParaRPr lang="en-US" sz="12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7556EE-792A-AC49-AD9E-080A4192A209}"/>
              </a:ext>
            </a:extLst>
          </p:cNvPr>
          <p:cNvSpPr/>
          <p:nvPr/>
        </p:nvSpPr>
        <p:spPr>
          <a:xfrm>
            <a:off x="78582" y="991598"/>
            <a:ext cx="5384596" cy="52746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D7CCB76-DC4D-E74B-BA22-F2994395AB7E}"/>
              </a:ext>
            </a:extLst>
          </p:cNvPr>
          <p:cNvSpPr/>
          <p:nvPr/>
        </p:nvSpPr>
        <p:spPr>
          <a:xfrm>
            <a:off x="5457847" y="991598"/>
            <a:ext cx="6655571" cy="52746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/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Start</a:t>
                </a:r>
              </a:p>
              <a:p>
                <a:pPr algn="ctr"/>
                <a:r>
                  <a:rPr lang="en-US" sz="900" dirty="0"/>
                  <a:t>Set: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</m:oMath>
                </a14:m>
                <a:endParaRPr lang="en-US" sz="1000" baseline="-25000" dirty="0"/>
              </a:p>
            </p:txBody>
          </p:sp>
        </mc:Choice>
        <mc:Fallback xmlns="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blipFill>
                <a:blip r:embed="rId3"/>
                <a:stretch>
                  <a:fillRect t="-3333" b="-6667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857485F9-17AD-2946-A93F-17A508B8F971}"/>
              </a:ext>
            </a:extLst>
          </p:cNvPr>
          <p:cNvSpPr/>
          <p:nvPr/>
        </p:nvSpPr>
        <p:spPr>
          <a:xfrm>
            <a:off x="4997695" y="4382510"/>
            <a:ext cx="950304" cy="6622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1) Current Community Description at time </a:t>
            </a:r>
            <a:r>
              <a:rPr lang="en-US" sz="700" i="1" dirty="0"/>
              <a:t>t</a:t>
            </a:r>
            <a:endParaRPr lang="en-US" sz="700" dirty="0"/>
          </a:p>
          <a:p>
            <a:r>
              <a:rPr lang="en-US" sz="600" dirty="0"/>
              <a:t>1a) Built Environment</a:t>
            </a:r>
          </a:p>
          <a:p>
            <a:r>
              <a:rPr lang="en-US" sz="600" dirty="0"/>
              <a:t>1b) Social Systems</a:t>
            </a:r>
          </a:p>
          <a:p>
            <a:r>
              <a:rPr lang="en-US" sz="600" dirty="0"/>
              <a:t>1c) Economic Systems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85CB7F9-228B-6A47-87F8-08162794BC3E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513276" y="1431948"/>
            <a:ext cx="4215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A872AAB2-3130-3C44-9C00-804B23779EBA}"/>
              </a:ext>
            </a:extLst>
          </p:cNvPr>
          <p:cNvCxnSpPr>
            <a:cxnSpLocks/>
            <a:stCxn id="203" idx="2"/>
            <a:endCxn id="191" idx="0"/>
          </p:cNvCxnSpPr>
          <p:nvPr/>
        </p:nvCxnSpPr>
        <p:spPr>
          <a:xfrm rot="16200000" flipH="1">
            <a:off x="6035984" y="1640780"/>
            <a:ext cx="521701" cy="1854355"/>
          </a:xfrm>
          <a:prstGeom prst="bentConnector3">
            <a:avLst>
              <a:gd name="adj1" fmla="val 75017"/>
            </a:avLst>
          </a:prstGeom>
          <a:ln w="3175">
            <a:solidFill>
              <a:schemeClr val="accent3"/>
            </a:solidFill>
            <a:prstDash val="lg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01153-FFFE-9349-9098-27B50DAB68F8}"/>
              </a:ext>
            </a:extLst>
          </p:cNvPr>
          <p:cNvSpPr/>
          <p:nvPr/>
        </p:nvSpPr>
        <p:spPr>
          <a:xfrm>
            <a:off x="6329087" y="4520667"/>
            <a:ext cx="1005932" cy="370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2c) Damage to physical Infrastructure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CBD1600-1196-E941-9A84-ED647EC42D2C}"/>
              </a:ext>
            </a:extLst>
          </p:cNvPr>
          <p:cNvSpPr/>
          <p:nvPr/>
        </p:nvSpPr>
        <p:spPr>
          <a:xfrm>
            <a:off x="6424582" y="4024246"/>
            <a:ext cx="671965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2b) Damage Models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0257EA8-1D59-EC4F-BAC5-5F8F09DF1986}"/>
              </a:ext>
            </a:extLst>
          </p:cNvPr>
          <p:cNvCxnSpPr>
            <a:cxnSpLocks/>
            <a:stCxn id="130" idx="3"/>
            <a:endCxn id="135" idx="1"/>
          </p:cNvCxnSpPr>
          <p:nvPr/>
        </p:nvCxnSpPr>
        <p:spPr>
          <a:xfrm flipV="1">
            <a:off x="5947998" y="4706036"/>
            <a:ext cx="381089" cy="759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2F822E3-D01F-E747-A057-ED2E8C97B2A8}"/>
              </a:ext>
            </a:extLst>
          </p:cNvPr>
          <p:cNvSpPr/>
          <p:nvPr/>
        </p:nvSpPr>
        <p:spPr>
          <a:xfrm>
            <a:off x="5208548" y="5243446"/>
            <a:ext cx="689544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2a) Hazard Models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CE648B-7135-EE44-BE78-353EF24ADAE5}"/>
              </a:ext>
            </a:extLst>
          </p:cNvPr>
          <p:cNvSpPr/>
          <p:nvPr/>
        </p:nvSpPr>
        <p:spPr>
          <a:xfrm>
            <a:off x="7740042" y="4517318"/>
            <a:ext cx="1005932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3b) Functionality of physical Infrastructure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790F73F-67F0-744D-8E9C-319500DAABC5}"/>
              </a:ext>
            </a:extLst>
          </p:cNvPr>
          <p:cNvSpPr/>
          <p:nvPr/>
        </p:nvSpPr>
        <p:spPr>
          <a:xfrm>
            <a:off x="7518125" y="5141492"/>
            <a:ext cx="559429" cy="272279"/>
          </a:xfrm>
          <a:prstGeom prst="roundRect">
            <a:avLst/>
          </a:prstGeom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3c) CGE Model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A536B02F-1F53-C746-9CCA-64CDF627D7FB}"/>
              </a:ext>
            </a:extLst>
          </p:cNvPr>
          <p:cNvSpPr/>
          <p:nvPr/>
        </p:nvSpPr>
        <p:spPr>
          <a:xfrm>
            <a:off x="8368785" y="5141492"/>
            <a:ext cx="907582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3d) Population Dislocation Model</a:t>
            </a:r>
          </a:p>
        </p:txBody>
      </p: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FB8DA316-A6D8-4C4F-95BF-AF8786EDBBB1}"/>
              </a:ext>
            </a:extLst>
          </p:cNvPr>
          <p:cNvCxnSpPr>
            <a:cxnSpLocks/>
            <a:stCxn id="135" idx="3"/>
            <a:endCxn id="202" idx="1"/>
          </p:cNvCxnSpPr>
          <p:nvPr/>
        </p:nvCxnSpPr>
        <p:spPr>
          <a:xfrm>
            <a:off x="7335020" y="4706035"/>
            <a:ext cx="444827" cy="1209249"/>
          </a:xfrm>
          <a:prstGeom prst="bentConnector3">
            <a:avLst>
              <a:gd name="adj1" fmla="val 24061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5A9421F-A06F-AD4F-BB3C-2AB8D39DDCE5}"/>
              </a:ext>
            </a:extLst>
          </p:cNvPr>
          <p:cNvCxnSpPr>
            <a:cxnSpLocks/>
            <a:stCxn id="143" idx="3"/>
            <a:endCxn id="146" idx="1"/>
          </p:cNvCxnSpPr>
          <p:nvPr/>
        </p:nvCxnSpPr>
        <p:spPr>
          <a:xfrm>
            <a:off x="8077554" y="5277633"/>
            <a:ext cx="291232" cy="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7D502CF-3314-C34E-9567-43DFD4B6452B}"/>
              </a:ext>
            </a:extLst>
          </p:cNvPr>
          <p:cNvCxnSpPr>
            <a:cxnSpLocks/>
            <a:stCxn id="135" idx="3"/>
            <a:endCxn id="141" idx="1"/>
          </p:cNvCxnSpPr>
          <p:nvPr/>
        </p:nvCxnSpPr>
        <p:spPr>
          <a:xfrm flipV="1">
            <a:off x="7335020" y="4702686"/>
            <a:ext cx="405022" cy="334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F0ED7546-ED24-2046-BBEF-DF4A6A584B4D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>
            <a:off x="7893706" y="4792189"/>
            <a:ext cx="253438" cy="445169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12EA8C9-716B-A744-AF26-7AACC03711C8}"/>
              </a:ext>
            </a:extLst>
          </p:cNvPr>
          <p:cNvCxnSpPr>
            <a:cxnSpLocks/>
            <a:stCxn id="141" idx="2"/>
            <a:endCxn id="146" idx="0"/>
          </p:cNvCxnSpPr>
          <p:nvPr/>
        </p:nvCxnSpPr>
        <p:spPr>
          <a:xfrm rot="16200000" flipH="1">
            <a:off x="8406073" y="4724989"/>
            <a:ext cx="253438" cy="57956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D28D632-3C14-C045-A3C3-06065B04DADF}"/>
              </a:ext>
            </a:extLst>
          </p:cNvPr>
          <p:cNvCxnSpPr>
            <a:cxnSpLocks/>
            <a:stCxn id="143" idx="2"/>
            <a:endCxn id="202" idx="0"/>
          </p:cNvCxnSpPr>
          <p:nvPr/>
        </p:nvCxnSpPr>
        <p:spPr>
          <a:xfrm rot="16200000" flipH="1">
            <a:off x="7863548" y="5348064"/>
            <a:ext cx="327933" cy="459350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E7E6BEE8-B657-864E-82BB-F6C3D789A228}"/>
              </a:ext>
            </a:extLst>
          </p:cNvPr>
          <p:cNvCxnSpPr>
            <a:cxnSpLocks/>
            <a:stCxn id="146" idx="2"/>
            <a:endCxn id="202" idx="0"/>
          </p:cNvCxnSpPr>
          <p:nvPr/>
        </p:nvCxnSpPr>
        <p:spPr>
          <a:xfrm rot="5400000">
            <a:off x="8375918" y="5295045"/>
            <a:ext cx="327933" cy="5653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/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4a) State of Recovery for community at time=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D693B4D6-9478-394E-90AE-7A438B9FFC00}"/>
              </a:ext>
            </a:extLst>
          </p:cNvPr>
          <p:cNvCxnSpPr>
            <a:cxnSpLocks/>
            <a:stCxn id="202" idx="3"/>
            <a:endCxn id="156" idx="2"/>
          </p:cNvCxnSpPr>
          <p:nvPr/>
        </p:nvCxnSpPr>
        <p:spPr>
          <a:xfrm flipV="1">
            <a:off x="8734530" y="5014774"/>
            <a:ext cx="876557" cy="900509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Diamond 158">
            <a:extLst>
              <a:ext uri="{FF2B5EF4-FFF2-40B4-BE49-F238E27FC236}">
                <a16:creationId xmlns:a16="http://schemas.microsoft.com/office/drawing/2014/main" id="{E20FA49A-4E5B-1048-BC40-1A90DFBEBD5E}"/>
              </a:ext>
            </a:extLst>
          </p:cNvPr>
          <p:cNvSpPr/>
          <p:nvPr/>
        </p:nvSpPr>
        <p:spPr>
          <a:xfrm>
            <a:off x="9275104" y="3805872"/>
            <a:ext cx="671965" cy="386989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/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F85E17-D0F3-304B-A041-43D0F8415AEB}"/>
              </a:ext>
            </a:extLst>
          </p:cNvPr>
          <p:cNvCxnSpPr>
            <a:cxnSpLocks/>
            <a:stCxn id="156" idx="0"/>
            <a:endCxn id="159" idx="2"/>
          </p:cNvCxnSpPr>
          <p:nvPr/>
        </p:nvCxnSpPr>
        <p:spPr>
          <a:xfrm flipH="1" flipV="1">
            <a:off x="9611088" y="4192860"/>
            <a:ext cx="1" cy="451175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22FF16E-C400-4B43-A915-8BFA5CF86A98}"/>
              </a:ext>
            </a:extLst>
          </p:cNvPr>
          <p:cNvCxnSpPr>
            <a:cxnSpLocks/>
            <a:stCxn id="159" idx="1"/>
            <a:endCxn id="160" idx="3"/>
          </p:cNvCxnSpPr>
          <p:nvPr/>
        </p:nvCxnSpPr>
        <p:spPr>
          <a:xfrm flipH="1" flipV="1">
            <a:off x="8162056" y="3995324"/>
            <a:ext cx="1113048" cy="404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79F95F6-CCC2-2C43-8B45-8E95773D93E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7797293" y="4098903"/>
            <a:ext cx="0" cy="415388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10F21CA-343D-8040-BCF8-F9A6E1963308}"/>
              </a:ext>
            </a:extLst>
          </p:cNvPr>
          <p:cNvSpPr/>
          <p:nvPr/>
        </p:nvSpPr>
        <p:spPr>
          <a:xfrm>
            <a:off x="9020545" y="3827286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No</a:t>
            </a:r>
            <a:endParaRPr lang="en-US" sz="12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/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Analysis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 complete</a:t>
                </a: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C9E720D3-E569-E042-BC7F-3B29ED2A02D0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947071" y="3999367"/>
            <a:ext cx="295222" cy="1672408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Diamond 168">
            <a:extLst>
              <a:ext uri="{FF2B5EF4-FFF2-40B4-BE49-F238E27FC236}">
                <a16:creationId xmlns:a16="http://schemas.microsoft.com/office/drawing/2014/main" id="{41D94686-FE5B-804B-9044-D1BEBFD684B3}"/>
              </a:ext>
            </a:extLst>
          </p:cNvPr>
          <p:cNvSpPr/>
          <p:nvPr/>
        </p:nvSpPr>
        <p:spPr>
          <a:xfrm>
            <a:off x="1011405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954DE14-6C0E-8248-9127-9591FB6F4B0E}"/>
              </a:ext>
            </a:extLst>
          </p:cNvPr>
          <p:cNvSpPr/>
          <p:nvPr/>
        </p:nvSpPr>
        <p:spPr>
          <a:xfrm>
            <a:off x="10120788" y="3193272"/>
            <a:ext cx="828896" cy="415498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6a) Sufficient Quality Solutions Found?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8114CC9E-D1BA-1649-B01B-185FE2AD57A5}"/>
              </a:ext>
            </a:extLst>
          </p:cNvPr>
          <p:cNvSpPr/>
          <p:nvPr/>
        </p:nvSpPr>
        <p:spPr>
          <a:xfrm>
            <a:off x="888304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177932-09F4-854F-AE6D-2EAFDB2A123A}"/>
              </a:ext>
            </a:extLst>
          </p:cNvPr>
          <p:cNvSpPr/>
          <p:nvPr/>
        </p:nvSpPr>
        <p:spPr>
          <a:xfrm>
            <a:off x="8889777" y="3235816"/>
            <a:ext cx="828896" cy="307777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7a) Optimization Still Possible?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D620373-FAA1-0345-B43A-085E1594DC16}"/>
              </a:ext>
            </a:extLst>
          </p:cNvPr>
          <p:cNvSpPr/>
          <p:nvPr/>
        </p:nvSpPr>
        <p:spPr>
          <a:xfrm>
            <a:off x="9872882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Yes</a:t>
            </a:r>
            <a:endParaRPr lang="en-US" sz="1200" dirty="0">
              <a:solidFill>
                <a:schemeClr val="accent3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E25FA8F-2632-8147-9770-25FB0026192F}"/>
              </a:ext>
            </a:extLst>
          </p:cNvPr>
          <p:cNvCxnSpPr>
            <a:cxnSpLocks/>
            <a:endCxn id="169" idx="2"/>
          </p:cNvCxnSpPr>
          <p:nvPr/>
        </p:nvCxnSpPr>
        <p:spPr>
          <a:xfrm flipV="1">
            <a:off x="10535238" y="3723091"/>
            <a:ext cx="0" cy="196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41D2CAA3-A9CB-EE4B-BB76-41A43CA8C1F2}"/>
              </a:ext>
            </a:extLst>
          </p:cNvPr>
          <p:cNvCxnSpPr>
            <a:cxnSpLocks/>
            <a:stCxn id="170" idx="3"/>
            <a:endCxn id="177" idx="0"/>
          </p:cNvCxnSpPr>
          <p:nvPr/>
        </p:nvCxnSpPr>
        <p:spPr>
          <a:xfrm>
            <a:off x="10949684" y="3401021"/>
            <a:ext cx="495364" cy="96758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4E2DFC-00EC-B047-BBCD-858DA796DB4A}"/>
              </a:ext>
            </a:extLst>
          </p:cNvPr>
          <p:cNvSpPr/>
          <p:nvPr/>
        </p:nvSpPr>
        <p:spPr>
          <a:xfrm>
            <a:off x="10902300" y="320634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2DE8A7-DFD1-A640-AAC7-D8D5F34558F7}"/>
              </a:ext>
            </a:extLst>
          </p:cNvPr>
          <p:cNvSpPr/>
          <p:nvPr/>
        </p:nvSpPr>
        <p:spPr>
          <a:xfrm>
            <a:off x="11136773" y="4368607"/>
            <a:ext cx="616549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Record Quality Solutions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1175310F-9C11-574B-813F-306DD8B26E1B}"/>
              </a:ext>
            </a:extLst>
          </p:cNvPr>
          <p:cNvSpPr/>
          <p:nvPr/>
        </p:nvSpPr>
        <p:spPr>
          <a:xfrm>
            <a:off x="10859916" y="5116245"/>
            <a:ext cx="1173697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END - Visualization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D24881F-50A6-914B-9224-75A416BCC6A4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>
          <a:xfrm>
            <a:off x="11445048" y="4739345"/>
            <a:ext cx="1716" cy="376901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C83CB23-DC7F-C543-9049-55E125244C16}"/>
              </a:ext>
            </a:extLst>
          </p:cNvPr>
          <p:cNvSpPr/>
          <p:nvPr/>
        </p:nvSpPr>
        <p:spPr>
          <a:xfrm>
            <a:off x="10680890" y="2427002"/>
            <a:ext cx="841598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5a) Community Goals Based on Stability Metrics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C0B0D962-7C5F-9841-BBA4-1AB3780B6FCB}"/>
              </a:ext>
            </a:extLst>
          </p:cNvPr>
          <p:cNvCxnSpPr>
            <a:cxnSpLocks/>
            <a:stCxn id="180" idx="1"/>
            <a:endCxn id="169" idx="0"/>
          </p:cNvCxnSpPr>
          <p:nvPr/>
        </p:nvCxnSpPr>
        <p:spPr>
          <a:xfrm rot="10800000" flipV="1">
            <a:off x="10535238" y="2612370"/>
            <a:ext cx="145652" cy="411427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AD93B6-4617-8A41-A80C-A9BCB13E2479}"/>
              </a:ext>
            </a:extLst>
          </p:cNvPr>
          <p:cNvCxnSpPr>
            <a:cxnSpLocks/>
            <a:stCxn id="169" idx="1"/>
            <a:endCxn id="172" idx="3"/>
          </p:cNvCxnSpPr>
          <p:nvPr/>
        </p:nvCxnSpPr>
        <p:spPr>
          <a:xfrm flipH="1">
            <a:off x="9718674" y="3373445"/>
            <a:ext cx="395381" cy="1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76EB5C-931C-4A47-A809-A55BBA04CE6B}"/>
              </a:ext>
            </a:extLst>
          </p:cNvPr>
          <p:cNvSpPr/>
          <p:nvPr/>
        </p:nvSpPr>
        <p:spPr>
          <a:xfrm>
            <a:off x="9891899" y="321401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5824F93-91C4-7145-A71B-C40BCC8759D4}"/>
              </a:ext>
            </a:extLst>
          </p:cNvPr>
          <p:cNvSpPr/>
          <p:nvPr/>
        </p:nvSpPr>
        <p:spPr>
          <a:xfrm>
            <a:off x="8611300" y="3214017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2B2809-830E-F04B-A7D4-85781A951FB5}"/>
              </a:ext>
            </a:extLst>
          </p:cNvPr>
          <p:cNvCxnSpPr>
            <a:cxnSpLocks/>
            <a:stCxn id="171" idx="0"/>
            <a:endCxn id="187" idx="4"/>
          </p:cNvCxnSpPr>
          <p:nvPr/>
        </p:nvCxnSpPr>
        <p:spPr>
          <a:xfrm flipH="1" flipV="1">
            <a:off x="9303844" y="2745234"/>
            <a:ext cx="384" cy="278564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D3AB1D7-8C8E-9648-8281-9E4A8F53B16C}"/>
              </a:ext>
            </a:extLst>
          </p:cNvPr>
          <p:cNvSpPr/>
          <p:nvPr/>
        </p:nvSpPr>
        <p:spPr>
          <a:xfrm>
            <a:off x="9275104" y="286549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7" name="Parallelogram 186">
            <a:extLst>
              <a:ext uri="{FF2B5EF4-FFF2-40B4-BE49-F238E27FC236}">
                <a16:creationId xmlns:a16="http://schemas.microsoft.com/office/drawing/2014/main" id="{01E08374-9E31-464A-8033-6FF808ECED59}"/>
              </a:ext>
            </a:extLst>
          </p:cNvPr>
          <p:cNvSpPr/>
          <p:nvPr/>
        </p:nvSpPr>
        <p:spPr>
          <a:xfrm>
            <a:off x="8664279" y="2312563"/>
            <a:ext cx="1279130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STOP – Adjust community goals/constraints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280967D2-E973-AD49-8111-59207C08F99B}"/>
              </a:ext>
            </a:extLst>
          </p:cNvPr>
          <p:cNvCxnSpPr>
            <a:cxnSpLocks/>
          </p:cNvCxnSpPr>
          <p:nvPr/>
        </p:nvCxnSpPr>
        <p:spPr>
          <a:xfrm flipH="1">
            <a:off x="6778637" y="4296524"/>
            <a:ext cx="0" cy="21776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/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B466FDBF-E8B7-2840-8DFF-5842847F4C67}"/>
              </a:ext>
            </a:extLst>
          </p:cNvPr>
          <p:cNvCxnSpPr>
            <a:cxnSpLocks/>
            <a:stCxn id="171" idx="1"/>
            <a:endCxn id="191" idx="3"/>
          </p:cNvCxnSpPr>
          <p:nvPr/>
        </p:nvCxnSpPr>
        <p:spPr>
          <a:xfrm rot="10800000">
            <a:off x="7769698" y="3082979"/>
            <a:ext cx="1113346" cy="290467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AC23959-71FD-5545-8D21-AC96036DA960}"/>
              </a:ext>
            </a:extLst>
          </p:cNvPr>
          <p:cNvSpPr/>
          <p:nvPr/>
        </p:nvSpPr>
        <p:spPr>
          <a:xfrm>
            <a:off x="6678326" y="2828809"/>
            <a:ext cx="1091372" cy="50833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8a) Optimization to select next PD for analysis from suite of </a:t>
            </a:r>
            <a:r>
              <a:rPr lang="en-US" sz="700" i="1" dirty="0">
                <a:solidFill>
                  <a:schemeClr val="bg2">
                    <a:lumMod val="75000"/>
                  </a:schemeClr>
                </a:solidFill>
              </a:rPr>
              <a:t>n</a:t>
            </a:r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 combinations 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7F700A1-84AB-EA45-9DEA-0B93C3117E4F}"/>
              </a:ext>
            </a:extLst>
          </p:cNvPr>
          <p:cNvSpPr/>
          <p:nvPr/>
        </p:nvSpPr>
        <p:spPr>
          <a:xfrm>
            <a:off x="7086751" y="2064615"/>
            <a:ext cx="958070" cy="414793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8c) Economic, social, and physical infrastructure constraints</a:t>
            </a:r>
          </a:p>
        </p:txBody>
      </p: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ED0BF981-1E33-8A4B-8A86-18BAEF8BC4B7}"/>
              </a:ext>
            </a:extLst>
          </p:cNvPr>
          <p:cNvCxnSpPr>
            <a:cxnSpLocks/>
            <a:stCxn id="139" idx="2"/>
            <a:endCxn id="194" idx="1"/>
          </p:cNvCxnSpPr>
          <p:nvPr/>
        </p:nvCxnSpPr>
        <p:spPr>
          <a:xfrm rot="16200000" flipH="1">
            <a:off x="5932314" y="5136730"/>
            <a:ext cx="230998" cy="988987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BB4278-2057-364C-AB51-5F8F90A8B0AA}"/>
              </a:ext>
            </a:extLst>
          </p:cNvPr>
          <p:cNvSpPr/>
          <p:nvPr/>
        </p:nvSpPr>
        <p:spPr>
          <a:xfrm>
            <a:off x="6542307" y="5610583"/>
            <a:ext cx="689543" cy="2722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2d) Casualty</a:t>
            </a: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EFC5C3A1-1E6B-7943-AC9D-74E2D2B9B79C}"/>
              </a:ext>
            </a:extLst>
          </p:cNvPr>
          <p:cNvCxnSpPr>
            <a:cxnSpLocks/>
            <a:stCxn id="194" idx="2"/>
          </p:cNvCxnSpPr>
          <p:nvPr/>
        </p:nvCxnSpPr>
        <p:spPr>
          <a:xfrm rot="16200000" flipH="1">
            <a:off x="7252478" y="5517463"/>
            <a:ext cx="161973" cy="892770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535D73B0-CDBC-4247-82EE-9492D9CF4CD7}"/>
              </a:ext>
            </a:extLst>
          </p:cNvPr>
          <p:cNvCxnSpPr>
            <a:cxnSpLocks/>
            <a:endCxn id="194" idx="0"/>
          </p:cNvCxnSpPr>
          <p:nvPr/>
        </p:nvCxnSpPr>
        <p:spPr>
          <a:xfrm rot="5400000">
            <a:off x="6627476" y="5157386"/>
            <a:ext cx="712800" cy="193594"/>
          </a:xfrm>
          <a:prstGeom prst="bentConnector3">
            <a:avLst>
              <a:gd name="adj1" fmla="val 7394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AA11FBD0-8218-6546-882C-A8F79186F59F}"/>
              </a:ext>
            </a:extLst>
          </p:cNvPr>
          <p:cNvCxnSpPr>
            <a:cxnSpLocks/>
            <a:stCxn id="198" idx="1"/>
            <a:endCxn id="130" idx="0"/>
          </p:cNvCxnSpPr>
          <p:nvPr/>
        </p:nvCxnSpPr>
        <p:spPr>
          <a:xfrm rot="10800000" flipV="1">
            <a:off x="5472847" y="3744689"/>
            <a:ext cx="638441" cy="637821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/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ln w="6350">
                <a:solidFill>
                  <a:schemeClr val="accent3"/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4727865-FE34-D44C-8FF8-0091B12F3172}"/>
              </a:ext>
            </a:extLst>
          </p:cNvPr>
          <p:cNvSpPr/>
          <p:nvPr/>
        </p:nvSpPr>
        <p:spPr>
          <a:xfrm>
            <a:off x="8188255" y="4089461"/>
            <a:ext cx="826630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3a) Functionality Models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C96609D-2D1A-0548-908E-17B561A30D78}"/>
              </a:ext>
            </a:extLst>
          </p:cNvPr>
          <p:cNvCxnSpPr>
            <a:cxnSpLocks/>
            <a:stCxn id="199" idx="2"/>
          </p:cNvCxnSpPr>
          <p:nvPr/>
        </p:nvCxnSpPr>
        <p:spPr>
          <a:xfrm>
            <a:off x="8601570" y="4361739"/>
            <a:ext cx="0" cy="15892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2A6FAC20-BED1-7C41-8343-12A50DCC837A}"/>
              </a:ext>
            </a:extLst>
          </p:cNvPr>
          <p:cNvCxnSpPr>
            <a:cxnSpLocks/>
            <a:stCxn id="191" idx="2"/>
            <a:endCxn id="198" idx="3"/>
          </p:cNvCxnSpPr>
          <p:nvPr/>
        </p:nvCxnSpPr>
        <p:spPr>
          <a:xfrm rot="5400000">
            <a:off x="6767373" y="3288049"/>
            <a:ext cx="407542" cy="50573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non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456D54D-1D6D-654C-957B-FA26ECCF790B}"/>
              </a:ext>
            </a:extLst>
          </p:cNvPr>
          <p:cNvSpPr/>
          <p:nvPr/>
        </p:nvSpPr>
        <p:spPr>
          <a:xfrm>
            <a:off x="7779849" y="5741704"/>
            <a:ext cx="954683" cy="34715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3e) Direct and Indirect Economic &amp; Social Losses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D1476F7-91FD-4843-AF05-6952A52C44F8}"/>
              </a:ext>
            </a:extLst>
          </p:cNvPr>
          <p:cNvSpPr txBox="1"/>
          <p:nvPr/>
        </p:nvSpPr>
        <p:spPr>
          <a:xfrm>
            <a:off x="3934809" y="1091391"/>
            <a:ext cx="2869696" cy="121571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u="sng" dirty="0"/>
              <a:t>8b) Suite of policy levers and decision combinations</a:t>
            </a:r>
          </a:p>
          <a:p>
            <a:r>
              <a:rPr lang="en-US" sz="900" dirty="0"/>
              <a:t>Property buyouts/Land Acquisition</a:t>
            </a:r>
          </a:p>
          <a:p>
            <a:r>
              <a:rPr lang="en-US" sz="900" dirty="0"/>
              <a:t>Relocate public infrastructure</a:t>
            </a:r>
          </a:p>
          <a:p>
            <a:r>
              <a:rPr lang="en-US" sz="900" dirty="0"/>
              <a:t>Retrofit public infrastructure</a:t>
            </a:r>
          </a:p>
          <a:p>
            <a:r>
              <a:rPr lang="en-US" sz="900" dirty="0"/>
              <a:t>Establish building codes</a:t>
            </a:r>
          </a:p>
          <a:p>
            <a:r>
              <a:rPr lang="en-US" sz="900" dirty="0"/>
              <a:t>City zoning regulations</a:t>
            </a:r>
          </a:p>
          <a:p>
            <a:r>
              <a:rPr lang="en-US" sz="900" dirty="0"/>
              <a:t>Land use planning</a:t>
            </a:r>
          </a:p>
          <a:p>
            <a:r>
              <a:rPr lang="en-US" sz="900" dirty="0"/>
              <a:t>No regulations</a:t>
            </a:r>
          </a:p>
        </p:txBody>
      </p: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551E327A-3522-4947-8E8B-989C9045FA6A}"/>
              </a:ext>
            </a:extLst>
          </p:cNvPr>
          <p:cNvCxnSpPr>
            <a:cxnSpLocks/>
            <a:stCxn id="192" idx="2"/>
            <a:endCxn id="191" idx="0"/>
          </p:cNvCxnSpPr>
          <p:nvPr/>
        </p:nvCxnSpPr>
        <p:spPr>
          <a:xfrm rot="5400000">
            <a:off x="7220200" y="2483220"/>
            <a:ext cx="349401" cy="341775"/>
          </a:xfrm>
          <a:prstGeom prst="bentConnector3">
            <a:avLst>
              <a:gd name="adj1" fmla="val 61078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9511BDDB-7770-B24F-A7E8-9C8E0BC86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623" y="1143857"/>
            <a:ext cx="2109994" cy="10892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BF4B678-95A9-C348-9523-503F33AC902D}"/>
              </a:ext>
            </a:extLst>
          </p:cNvPr>
          <p:cNvGrpSpPr/>
          <p:nvPr/>
        </p:nvGrpSpPr>
        <p:grpSpPr>
          <a:xfrm>
            <a:off x="3890607" y="4418267"/>
            <a:ext cx="880916" cy="587277"/>
            <a:chOff x="5498913" y="4999366"/>
            <a:chExt cx="822960" cy="548640"/>
          </a:xfrm>
        </p:grpSpPr>
        <p:sp>
          <p:nvSpPr>
            <p:cNvPr id="235" name="Diamond 234">
              <a:extLst>
                <a:ext uri="{FF2B5EF4-FFF2-40B4-BE49-F238E27FC236}">
                  <a16:creationId xmlns:a16="http://schemas.microsoft.com/office/drawing/2014/main" id="{DE0FBAB7-7961-7847-A8B8-C690E4BC6051}"/>
                </a:ext>
              </a:extLst>
            </p:cNvPr>
            <p:cNvSpPr/>
            <p:nvPr/>
          </p:nvSpPr>
          <p:spPr>
            <a:xfrm>
              <a:off x="5498913" y="4999366"/>
              <a:ext cx="822960" cy="54864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E61780A4-4A9D-B349-85C0-1DF907D2C59B}"/>
                    </a:ext>
                  </a:extLst>
                </p:cNvPr>
                <p:cNvSpPr/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𝑐𝑠𝑧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7BD9A5B-3F7C-6C47-87B3-2410E1FD0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44D6DC4-2AF4-6445-B0CD-D936FB83BE28}"/>
              </a:ext>
            </a:extLst>
          </p:cNvPr>
          <p:cNvCxnSpPr>
            <a:cxnSpLocks/>
            <a:stCxn id="235" idx="3"/>
            <a:endCxn id="130" idx="1"/>
          </p:cNvCxnSpPr>
          <p:nvPr/>
        </p:nvCxnSpPr>
        <p:spPr>
          <a:xfrm>
            <a:off x="4771523" y="4711906"/>
            <a:ext cx="226172" cy="172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C730778-EE4B-3446-875B-C833489F7F24}"/>
              </a:ext>
            </a:extLst>
          </p:cNvPr>
          <p:cNvSpPr/>
          <p:nvPr/>
        </p:nvSpPr>
        <p:spPr>
          <a:xfrm>
            <a:off x="4648297" y="4549212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347464E-8988-4048-B542-AEFEB51112BA}"/>
              </a:ext>
            </a:extLst>
          </p:cNvPr>
          <p:cNvSpPr/>
          <p:nvPr/>
        </p:nvSpPr>
        <p:spPr>
          <a:xfrm>
            <a:off x="2642966" y="2684124"/>
            <a:ext cx="916931" cy="5754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Population Growth Model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068EA94-3862-8D47-BC13-B85F1CBC097C}"/>
              </a:ext>
            </a:extLst>
          </p:cNvPr>
          <p:cNvSpPr/>
          <p:nvPr/>
        </p:nvSpPr>
        <p:spPr>
          <a:xfrm>
            <a:off x="4286212" y="494112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p:cxnSp>
        <p:nvCxnSpPr>
          <p:cNvPr id="211" name="Elbow Connector 210">
            <a:extLst>
              <a:ext uri="{FF2B5EF4-FFF2-40B4-BE49-F238E27FC236}">
                <a16:creationId xmlns:a16="http://schemas.microsoft.com/office/drawing/2014/main" id="{CA85861E-D9E1-824F-BEED-34C13D754611}"/>
              </a:ext>
            </a:extLst>
          </p:cNvPr>
          <p:cNvCxnSpPr>
            <a:cxnSpLocks/>
            <a:stCxn id="213" idx="1"/>
            <a:endCxn id="209" idx="1"/>
          </p:cNvCxnSpPr>
          <p:nvPr/>
        </p:nvCxnSpPr>
        <p:spPr>
          <a:xfrm rot="10800000" flipH="1">
            <a:off x="2449562" y="2971830"/>
            <a:ext cx="193404" cy="3093514"/>
          </a:xfrm>
          <a:prstGeom prst="bentConnector3">
            <a:avLst>
              <a:gd name="adj1" fmla="val -118198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64E7A68-C4F1-7D47-AF4D-9A72172C120F}"/>
              </a:ext>
            </a:extLst>
          </p:cNvPr>
          <p:cNvGrpSpPr/>
          <p:nvPr/>
        </p:nvGrpSpPr>
        <p:grpSpPr>
          <a:xfrm>
            <a:off x="2533775" y="4227718"/>
            <a:ext cx="1143303" cy="1653984"/>
            <a:chOff x="2545440" y="4912225"/>
            <a:chExt cx="1068086" cy="1545169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6A187-370E-1A46-9BCD-0723C8421693}"/>
                </a:ext>
              </a:extLst>
            </p:cNvPr>
            <p:cNvSpPr/>
            <p:nvPr/>
          </p:nvSpPr>
          <p:spPr>
            <a:xfrm>
              <a:off x="2545440" y="4912225"/>
              <a:ext cx="1068086" cy="15451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Urban landscape at time </a:t>
              </a:r>
              <a:r>
                <a:rPr lang="en-US" sz="1000" i="1" dirty="0">
                  <a:solidFill>
                    <a:schemeClr val="tx1"/>
                  </a:solidFill>
                </a:rPr>
                <a:t>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77B3149-FB69-9C4C-B8C2-EBC4FC868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8790" t="47683" r="39915" b="14424"/>
            <a:stretch/>
          </p:blipFill>
          <p:spPr>
            <a:xfrm>
              <a:off x="2613396" y="5280401"/>
              <a:ext cx="933878" cy="108604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/>
              <p:nvPr/>
            </p:nvSpPr>
            <p:spPr>
              <a:xfrm>
                <a:off x="2449562" y="5961764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562" y="5961764"/>
                <a:ext cx="606988" cy="2071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Elbow Connector 213">
            <a:extLst>
              <a:ext uri="{FF2B5EF4-FFF2-40B4-BE49-F238E27FC236}">
                <a16:creationId xmlns:a16="http://schemas.microsoft.com/office/drawing/2014/main" id="{A75E8826-BA38-284B-B00B-3441040E0B28}"/>
              </a:ext>
            </a:extLst>
          </p:cNvPr>
          <p:cNvCxnSpPr>
            <a:cxnSpLocks/>
            <a:stCxn id="235" idx="2"/>
            <a:endCxn id="213" idx="3"/>
          </p:cNvCxnSpPr>
          <p:nvPr/>
        </p:nvCxnSpPr>
        <p:spPr>
          <a:xfrm rot="5400000">
            <a:off x="3163908" y="4898187"/>
            <a:ext cx="1059800" cy="1274515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6E662D4E-5355-FB48-955B-32D5C2A4C22D}"/>
              </a:ext>
            </a:extLst>
          </p:cNvPr>
          <p:cNvCxnSpPr>
            <a:cxnSpLocks/>
            <a:stCxn id="203" idx="1"/>
            <a:endCxn id="227" idx="0"/>
          </p:cNvCxnSpPr>
          <p:nvPr/>
        </p:nvCxnSpPr>
        <p:spPr>
          <a:xfrm rot="10800000" flipV="1">
            <a:off x="3102715" y="1699250"/>
            <a:ext cx="832095" cy="357718"/>
          </a:xfrm>
          <a:prstGeom prst="bentConnector2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9F6B4B1-C9C9-B94E-AA05-2F678040F946}"/>
              </a:ext>
            </a:extLst>
          </p:cNvPr>
          <p:cNvCxnSpPr>
            <a:cxnSpLocks/>
            <a:stCxn id="209" idx="2"/>
            <a:endCxn id="102" idx="0"/>
          </p:cNvCxnSpPr>
          <p:nvPr/>
        </p:nvCxnSpPr>
        <p:spPr>
          <a:xfrm>
            <a:off x="3101432" y="3259535"/>
            <a:ext cx="0" cy="235656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Elbow Connector 217">
            <a:extLst>
              <a:ext uri="{FF2B5EF4-FFF2-40B4-BE49-F238E27FC236}">
                <a16:creationId xmlns:a16="http://schemas.microsoft.com/office/drawing/2014/main" id="{A731FE54-7478-9742-95D4-4822E991CAD4}"/>
              </a:ext>
            </a:extLst>
          </p:cNvPr>
          <p:cNvCxnSpPr>
            <a:cxnSpLocks/>
            <a:stCxn id="202" idx="2"/>
            <a:endCxn id="222" idx="2"/>
          </p:cNvCxnSpPr>
          <p:nvPr/>
        </p:nvCxnSpPr>
        <p:spPr>
          <a:xfrm rot="5400000" flipH="1">
            <a:off x="4148315" y="1979986"/>
            <a:ext cx="1340961" cy="6876791"/>
          </a:xfrm>
          <a:prstGeom prst="bentConnector3">
            <a:avLst>
              <a:gd name="adj1" fmla="val -2702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CF46079-F004-DE47-A47F-108D70A513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846" y="5948406"/>
            <a:ext cx="267606" cy="299559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C1228F7D-C92A-4147-A3AE-88B8A9734B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82240" y="5954051"/>
            <a:ext cx="420915" cy="272279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8B422E8E-FD17-0B46-832D-97A358FD2E5F}"/>
              </a:ext>
            </a:extLst>
          </p:cNvPr>
          <p:cNvSpPr/>
          <p:nvPr/>
        </p:nvSpPr>
        <p:spPr>
          <a:xfrm>
            <a:off x="865509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/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07CFAFE2-EA0A-7545-948E-F620D93AAB49}"/>
              </a:ext>
            </a:extLst>
          </p:cNvPr>
          <p:cNvCxnSpPr>
            <a:cxnSpLocks/>
            <a:stCxn id="231" idx="0"/>
            <a:endCxn id="227" idx="1"/>
          </p:cNvCxnSpPr>
          <p:nvPr/>
        </p:nvCxnSpPr>
        <p:spPr>
          <a:xfrm rot="5400000" flipH="1" flipV="1">
            <a:off x="1327993" y="2207031"/>
            <a:ext cx="1517710" cy="1424744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Parallelogram 223">
            <a:extLst>
              <a:ext uri="{FF2B5EF4-FFF2-40B4-BE49-F238E27FC236}">
                <a16:creationId xmlns:a16="http://schemas.microsoft.com/office/drawing/2014/main" id="{5C0C2F09-45B5-F842-8B9E-AC661F788B72}"/>
              </a:ext>
            </a:extLst>
          </p:cNvPr>
          <p:cNvSpPr/>
          <p:nvPr/>
        </p:nvSpPr>
        <p:spPr>
          <a:xfrm>
            <a:off x="158734" y="3672181"/>
            <a:ext cx="747618" cy="280397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  <a:endParaRPr lang="en-US" sz="1050" dirty="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11E5793-58C2-284A-82DD-51F2F5A4F6B7}"/>
              </a:ext>
            </a:extLst>
          </p:cNvPr>
          <p:cNvCxnSpPr>
            <a:cxnSpLocks/>
            <a:stCxn id="231" idx="1"/>
            <a:endCxn id="224" idx="2"/>
          </p:cNvCxnSpPr>
          <p:nvPr/>
        </p:nvCxnSpPr>
        <p:spPr>
          <a:xfrm flipH="1" flipV="1">
            <a:off x="818728" y="3812380"/>
            <a:ext cx="189988" cy="303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374DBD2-0AE5-FA4F-82E7-98E82872E078}"/>
              </a:ext>
            </a:extLst>
          </p:cNvPr>
          <p:cNvSpPr/>
          <p:nvPr/>
        </p:nvSpPr>
        <p:spPr>
          <a:xfrm>
            <a:off x="1332444" y="349897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/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31D107A-09FE-DF40-AC2D-87513D6D5BED}"/>
              </a:ext>
            </a:extLst>
          </p:cNvPr>
          <p:cNvCxnSpPr>
            <a:cxnSpLocks/>
            <a:stCxn id="227" idx="2"/>
            <a:endCxn id="209" idx="0"/>
          </p:cNvCxnSpPr>
          <p:nvPr/>
        </p:nvCxnSpPr>
        <p:spPr>
          <a:xfrm flipH="1">
            <a:off x="3101432" y="2264128"/>
            <a:ext cx="1282" cy="419996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1B1B9A3-67EE-814B-84AE-9DE9B3C4A8A7}"/>
              </a:ext>
            </a:extLst>
          </p:cNvPr>
          <p:cNvGrpSpPr/>
          <p:nvPr/>
        </p:nvGrpSpPr>
        <p:grpSpPr>
          <a:xfrm>
            <a:off x="1008716" y="3678258"/>
            <a:ext cx="731520" cy="274320"/>
            <a:chOff x="3615119" y="6199008"/>
            <a:chExt cx="731520" cy="274320"/>
          </a:xfrm>
        </p:grpSpPr>
        <p:sp>
          <p:nvSpPr>
            <p:cNvPr id="231" name="Diamond 230">
              <a:extLst>
                <a:ext uri="{FF2B5EF4-FFF2-40B4-BE49-F238E27FC236}">
                  <a16:creationId xmlns:a16="http://schemas.microsoft.com/office/drawing/2014/main" id="{20B9E0E3-F6C7-BB44-B0B1-0264AA2A80E8}"/>
                </a:ext>
              </a:extLst>
            </p:cNvPr>
            <p:cNvSpPr/>
            <p:nvPr/>
          </p:nvSpPr>
          <p:spPr>
            <a:xfrm>
              <a:off x="3615119" y="6199008"/>
              <a:ext cx="731520" cy="27432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01D1CA6-AB52-3C43-8071-ECD33164910F}"/>
                    </a:ext>
                  </a:extLst>
                </p:cNvPr>
                <p:cNvSpPr/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baseline="-25000" dirty="0" err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0522705-6241-674F-82FA-350547AD9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F7F2AD7-9896-0F48-BDA8-3B1C6E80BB3C}"/>
              </a:ext>
            </a:extLst>
          </p:cNvPr>
          <p:cNvCxnSpPr>
            <a:cxnSpLocks/>
            <a:stCxn id="222" idx="0"/>
            <a:endCxn id="231" idx="2"/>
          </p:cNvCxnSpPr>
          <p:nvPr/>
        </p:nvCxnSpPr>
        <p:spPr>
          <a:xfrm flipH="1" flipV="1">
            <a:off x="1374476" y="3952578"/>
            <a:ext cx="5924" cy="58816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5C91E07E-85CC-E044-B64C-C322C44BE06A}"/>
              </a:ext>
            </a:extLst>
          </p:cNvPr>
          <p:cNvCxnSpPr>
            <a:cxnSpLocks/>
            <a:stCxn id="139" idx="3"/>
            <a:endCxn id="135" idx="2"/>
          </p:cNvCxnSpPr>
          <p:nvPr/>
        </p:nvCxnSpPr>
        <p:spPr>
          <a:xfrm flipV="1">
            <a:off x="5898092" y="4891405"/>
            <a:ext cx="933961" cy="488181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EDD8EBF-8D12-7644-B06A-DFA645988930}"/>
              </a:ext>
            </a:extLst>
          </p:cNvPr>
          <p:cNvSpPr/>
          <p:nvPr/>
        </p:nvSpPr>
        <p:spPr>
          <a:xfrm>
            <a:off x="2642966" y="3495191"/>
            <a:ext cx="916931" cy="3826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Market Simulation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1C8A86B-7DE2-3D4A-BB77-AA5C04E8FAEB}"/>
              </a:ext>
            </a:extLst>
          </p:cNvPr>
          <p:cNvCxnSpPr>
            <a:cxnSpLocks/>
            <a:stCxn id="102" idx="2"/>
            <a:endCxn id="233" idx="0"/>
          </p:cNvCxnSpPr>
          <p:nvPr/>
        </p:nvCxnSpPr>
        <p:spPr>
          <a:xfrm>
            <a:off x="3101432" y="3877809"/>
            <a:ext cx="3995" cy="34990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DB0A9C17-44E2-6143-BAF0-51D1D92851A4}"/>
              </a:ext>
            </a:extLst>
          </p:cNvPr>
          <p:cNvCxnSpPr>
            <a:cxnSpLocks/>
            <a:stCxn id="233" idx="3"/>
            <a:endCxn id="235" idx="1"/>
          </p:cNvCxnSpPr>
          <p:nvPr/>
        </p:nvCxnSpPr>
        <p:spPr>
          <a:xfrm flipV="1">
            <a:off x="3677078" y="4711906"/>
            <a:ext cx="213529" cy="34280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Status</a:t>
            </a:r>
          </a:p>
        </p:txBody>
      </p:sp>
    </p:spTree>
    <p:extLst>
      <p:ext uri="{BB962C8B-B14F-4D97-AF65-F5344CB8AC3E}">
        <p14:creationId xmlns:p14="http://schemas.microsoft.com/office/powerpoint/2010/main" val="104606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2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Current Status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E3DB70-E041-AD43-83A2-AE27E3DA6165}"/>
              </a:ext>
            </a:extLst>
          </p:cNvPr>
          <p:cNvGrpSpPr/>
          <p:nvPr/>
        </p:nvGrpSpPr>
        <p:grpSpPr>
          <a:xfrm>
            <a:off x="7344465" y="693186"/>
            <a:ext cx="3672974" cy="5500424"/>
            <a:chOff x="7933275" y="693186"/>
            <a:chExt cx="3672974" cy="550042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8D8C9E7-629F-E44D-88BE-D8D2001D7CF7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925F0426-3E32-E741-8A00-82042FCFD685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47B619-A314-C74D-A7BF-D237AD9CAF1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3C6587-42FA-0046-BB04-94A0AE365837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029B92D-2DA1-A148-83C1-AA15046C401E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5D4ADAE-7724-2940-A096-3B7F5428CBB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9ED048F-59DF-664D-A85A-04CD89B490A1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9ECF120-78AB-A24D-8245-301382FF1D73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960D999C-5220-1141-BD26-EC28D05BD444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ED5A23D3-359A-1145-A992-328620C1DF6F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F2A53BA-2E8B-D048-9840-1956D5154A9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C4C9CD93-1579-B74B-985E-10989E92ABEF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233D3E93-B6E7-3340-B301-486C1890AFC4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560120A1-0ED9-0F45-8F5C-80008101DEE8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53B40CFD-CCB1-364D-A855-33BDC64946E8}"/>
                </a:ext>
              </a:extLst>
            </p:cNvPr>
            <p:cNvCxnSpPr>
              <a:cxnSpLocks/>
              <a:stCxn id="122" idx="3"/>
              <a:endCxn id="152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564D3662-A8E5-F14A-A5D9-4A3B17C0F8C9}"/>
                </a:ext>
              </a:extLst>
            </p:cNvPr>
            <p:cNvCxnSpPr>
              <a:cxnSpLocks/>
              <a:stCxn id="122" idx="3"/>
              <a:endCxn id="153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Elbow Connector 159">
              <a:extLst>
                <a:ext uri="{FF2B5EF4-FFF2-40B4-BE49-F238E27FC236}">
                  <a16:creationId xmlns:a16="http://schemas.microsoft.com/office/drawing/2014/main" id="{7F748E7C-D3C7-4948-B9AB-4A2B50D465BF}"/>
                </a:ext>
              </a:extLst>
            </p:cNvPr>
            <p:cNvCxnSpPr>
              <a:cxnSpLocks/>
              <a:stCxn id="122" idx="3"/>
              <a:endCxn id="155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F2C02C1F-0AE9-A14E-ABE3-7A996EDB1A27}"/>
                </a:ext>
              </a:extLst>
            </p:cNvPr>
            <p:cNvCxnSpPr>
              <a:cxnSpLocks/>
              <a:stCxn id="145" idx="3"/>
              <a:endCxn id="154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E5D2B7B-F0CE-2945-9BA1-0917161FB257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615D236-9463-4541-B0CF-FC7CA093D4EC}"/>
                </a:ext>
              </a:extLst>
            </p:cNvPr>
            <p:cNvCxnSpPr>
              <a:stCxn id="145" idx="3"/>
              <a:endCxn id="156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06A1E-E6B7-B444-B57F-B0890B4FBCF2}"/>
              </a:ext>
            </a:extLst>
          </p:cNvPr>
          <p:cNvGrpSpPr/>
          <p:nvPr/>
        </p:nvGrpSpPr>
        <p:grpSpPr>
          <a:xfrm>
            <a:off x="1111365" y="1597254"/>
            <a:ext cx="5092013" cy="4536248"/>
            <a:chOff x="6993232" y="1036624"/>
            <a:chExt cx="5092013" cy="45362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43F2012-8948-454A-9C27-A6B83B584C46}"/>
                </a:ext>
              </a:extLst>
            </p:cNvPr>
            <p:cNvGrpSpPr/>
            <p:nvPr/>
          </p:nvGrpSpPr>
          <p:grpSpPr>
            <a:xfrm>
              <a:off x="6993232" y="1036624"/>
              <a:ext cx="5092013" cy="4536248"/>
              <a:chOff x="6923086" y="1042799"/>
              <a:chExt cx="5092013" cy="453624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0F279A-F036-984E-BDA7-F98170A116E6}"/>
                  </a:ext>
                </a:extLst>
              </p:cNvPr>
              <p:cNvSpPr txBox="1"/>
              <p:nvPr/>
            </p:nvSpPr>
            <p:spPr>
              <a:xfrm>
                <a:off x="8738792" y="1771297"/>
                <a:ext cx="9786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Agent type 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676C8C-ECEC-3A46-B975-06CB141FAAF7}"/>
                  </a:ext>
                </a:extLst>
              </p:cNvPr>
              <p:cNvSpPr txBox="1"/>
              <p:nvPr/>
            </p:nvSpPr>
            <p:spPr>
              <a:xfrm>
                <a:off x="6923086" y="1786643"/>
                <a:ext cx="9786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Agent type 1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6DBC0E8-1DD0-034E-AA73-934B156F4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240" t="29494" r="45163" b="33076"/>
              <a:stretch/>
            </p:blipFill>
            <p:spPr>
              <a:xfrm>
                <a:off x="7482050" y="2490914"/>
                <a:ext cx="2829408" cy="3088133"/>
              </a:xfrm>
              <a:prstGeom prst="rect">
                <a:avLst/>
              </a:prstGeom>
              <a:ln w="6350">
                <a:solidFill>
                  <a:schemeClr val="tx2"/>
                </a:solidFill>
              </a:ln>
              <a:scene3d>
                <a:camera prst="isometricBottomDown"/>
                <a:lightRig rig="threePt" dir="t"/>
              </a:scene3d>
            </p:spPr>
          </p:pic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5BD2E55-3058-E14D-B876-39E046114E00}"/>
                  </a:ext>
                </a:extLst>
              </p:cNvPr>
              <p:cNvSpPr/>
              <p:nvPr/>
            </p:nvSpPr>
            <p:spPr>
              <a:xfrm>
                <a:off x="7186698" y="285432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1128F1E-8A5D-D64B-BFFB-185E0188A3A5}"/>
                  </a:ext>
                </a:extLst>
              </p:cNvPr>
              <p:cNvSpPr/>
              <p:nvPr/>
            </p:nvSpPr>
            <p:spPr>
              <a:xfrm>
                <a:off x="7333843" y="281228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DC0AA79-2BE2-FB4D-AAAA-138979C44A7C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7232418" y="294576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282E55-A1F4-CB43-907C-99263D96104E}"/>
                  </a:ext>
                </a:extLst>
              </p:cNvPr>
              <p:cNvSpPr txBox="1"/>
              <p:nvPr/>
            </p:nvSpPr>
            <p:spPr>
              <a:xfrm>
                <a:off x="10255091" y="2662260"/>
                <a:ext cx="1559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Agents associated with parcels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482FB-03F8-D142-9DC5-30F7691557F3}"/>
                  </a:ext>
                </a:extLst>
              </p:cNvPr>
              <p:cNvSpPr txBox="1"/>
              <p:nvPr/>
            </p:nvSpPr>
            <p:spPr>
              <a:xfrm>
                <a:off x="10189791" y="4429346"/>
                <a:ext cx="1825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Environment/Parcel Space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D1A0496-62D9-3942-A07E-0B9C4325694E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7379563" y="290372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7F6284E-94B4-4F4A-ACC9-2B23F8FD5EFD}"/>
                  </a:ext>
                </a:extLst>
              </p:cNvPr>
              <p:cNvSpPr/>
              <p:nvPr/>
            </p:nvSpPr>
            <p:spPr>
              <a:xfrm>
                <a:off x="7455202" y="288571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BFD4C2A-1502-FC40-8F3C-0B233B71E4D0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7500922" y="297715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2C0497C-AC2C-744B-8502-6DFB6C1EA64A}"/>
                  </a:ext>
                </a:extLst>
              </p:cNvPr>
              <p:cNvSpPr/>
              <p:nvPr/>
            </p:nvSpPr>
            <p:spPr>
              <a:xfrm>
                <a:off x="7607284" y="280636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148E79D-3ACF-2E40-A6B4-952D783F2783}"/>
                  </a:ext>
                </a:extLst>
              </p:cNvPr>
              <p:cNvCxnSpPr>
                <a:cxnSpLocks/>
                <a:stCxn id="38" idx="4"/>
              </p:cNvCxnSpPr>
              <p:nvPr/>
            </p:nvCxnSpPr>
            <p:spPr>
              <a:xfrm>
                <a:off x="7653004" y="2897809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6C576C2-BE0C-854C-867F-17D6B054F29F}"/>
                  </a:ext>
                </a:extLst>
              </p:cNvPr>
              <p:cNvSpPr/>
              <p:nvPr/>
            </p:nvSpPr>
            <p:spPr>
              <a:xfrm>
                <a:off x="7140978" y="301826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474C7C7-8607-7742-B86E-2FDB1D41B4CE}"/>
                  </a:ext>
                </a:extLst>
              </p:cNvPr>
              <p:cNvCxnSpPr>
                <a:cxnSpLocks/>
                <a:stCxn id="40" idx="4"/>
              </p:cNvCxnSpPr>
              <p:nvPr/>
            </p:nvCxnSpPr>
            <p:spPr>
              <a:xfrm>
                <a:off x="7186698" y="310970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D101023-CD80-3B48-8DF7-D63B884CE6D3}"/>
                  </a:ext>
                </a:extLst>
              </p:cNvPr>
              <p:cNvSpPr/>
              <p:nvPr/>
            </p:nvSpPr>
            <p:spPr>
              <a:xfrm>
                <a:off x="7837471" y="2774779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718292-F641-2341-8CEB-963A53E00763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>
                <a:off x="7883191" y="2866219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A0CB9BD-151B-8A40-A30E-693F7177D1E3}"/>
                  </a:ext>
                </a:extLst>
              </p:cNvPr>
              <p:cNvSpPr/>
              <p:nvPr/>
            </p:nvSpPr>
            <p:spPr>
              <a:xfrm>
                <a:off x="8075045" y="287147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0399EA-11D0-6E4B-A076-FCB1272F9E02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>
                <a:off x="8120765" y="296291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ABA951A-FE6B-B04F-974F-09FDF79D09BD}"/>
                  </a:ext>
                </a:extLst>
              </p:cNvPr>
              <p:cNvSpPr/>
              <p:nvPr/>
            </p:nvSpPr>
            <p:spPr>
              <a:xfrm>
                <a:off x="7738496" y="3002266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82C2277-9CA9-924F-8A23-D956833F543F}"/>
                  </a:ext>
                </a:extLst>
              </p:cNvPr>
              <p:cNvCxnSpPr>
                <a:cxnSpLocks/>
                <a:stCxn id="46" idx="4"/>
              </p:cNvCxnSpPr>
              <p:nvPr/>
            </p:nvCxnSpPr>
            <p:spPr>
              <a:xfrm>
                <a:off x="7784216" y="3093706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7EAB08A-DF93-9E4A-8A72-62E12FBA2783}"/>
                  </a:ext>
                </a:extLst>
              </p:cNvPr>
              <p:cNvSpPr/>
              <p:nvPr/>
            </p:nvSpPr>
            <p:spPr>
              <a:xfrm>
                <a:off x="8309693" y="267110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22CE9E-E375-C349-9BF3-BB5E678F51CB}"/>
                  </a:ext>
                </a:extLst>
              </p:cNvPr>
              <p:cNvCxnSpPr>
                <a:cxnSpLocks/>
                <a:stCxn id="48" idx="4"/>
              </p:cNvCxnSpPr>
              <p:nvPr/>
            </p:nvCxnSpPr>
            <p:spPr>
              <a:xfrm>
                <a:off x="8355413" y="276254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70570B1-F512-4941-9E79-747CC2AF65DF}"/>
                  </a:ext>
                </a:extLst>
              </p:cNvPr>
              <p:cNvSpPr/>
              <p:nvPr/>
            </p:nvSpPr>
            <p:spPr>
              <a:xfrm>
                <a:off x="8174020" y="297254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1E84A70-4E4B-D449-B5CF-78EE2DDFC741}"/>
                  </a:ext>
                </a:extLst>
              </p:cNvPr>
              <p:cNvCxnSpPr>
                <a:cxnSpLocks/>
                <a:stCxn id="50" idx="4"/>
              </p:cNvCxnSpPr>
              <p:nvPr/>
            </p:nvCxnSpPr>
            <p:spPr>
              <a:xfrm>
                <a:off x="8219740" y="306398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BB3C38A-6C3F-9E42-91DF-5AB49763BB7B}"/>
                  </a:ext>
                </a:extLst>
              </p:cNvPr>
              <p:cNvSpPr/>
              <p:nvPr/>
            </p:nvSpPr>
            <p:spPr>
              <a:xfrm>
                <a:off x="8486833" y="257899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3AD37A9-204F-6940-92FE-DEFBE96814A4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>
                <a:off x="8532553" y="2670437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BAA935E-4D05-C647-9E6E-F0513897633D}"/>
                  </a:ext>
                </a:extLst>
              </p:cNvPr>
              <p:cNvSpPr/>
              <p:nvPr/>
            </p:nvSpPr>
            <p:spPr>
              <a:xfrm>
                <a:off x="8652448" y="28332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AA8A584-22D6-7642-8EEF-36A0877EB800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>
                <a:off x="8698168" y="2924662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9A6CA11-08F4-EF4A-9B30-68F6391277AB}"/>
                  </a:ext>
                </a:extLst>
              </p:cNvPr>
              <p:cNvSpPr/>
              <p:nvPr/>
            </p:nvSpPr>
            <p:spPr>
              <a:xfrm>
                <a:off x="8776114" y="253136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0452442-F44A-4A48-9452-338A8ACB8E93}"/>
                  </a:ext>
                </a:extLst>
              </p:cNvPr>
              <p:cNvCxnSpPr>
                <a:cxnSpLocks/>
                <a:stCxn id="56" idx="4"/>
              </p:cNvCxnSpPr>
              <p:nvPr/>
            </p:nvCxnSpPr>
            <p:spPr>
              <a:xfrm>
                <a:off x="8821834" y="262280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52EBFA8-8BC9-414B-B5AE-08CD7495D470}"/>
                  </a:ext>
                </a:extLst>
              </p:cNvPr>
              <p:cNvSpPr/>
              <p:nvPr/>
            </p:nvSpPr>
            <p:spPr>
              <a:xfrm>
                <a:off x="8736758" y="277792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0D46DA6-03CA-4546-B6A3-BF8099F9BBEE}"/>
                  </a:ext>
                </a:extLst>
              </p:cNvPr>
              <p:cNvCxnSpPr>
                <a:cxnSpLocks/>
                <a:stCxn id="58" idx="4"/>
              </p:cNvCxnSpPr>
              <p:nvPr/>
            </p:nvCxnSpPr>
            <p:spPr>
              <a:xfrm>
                <a:off x="8782478" y="286936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FF97ECA-B67B-3544-BE0D-FCAE56D15BFA}"/>
                  </a:ext>
                </a:extLst>
              </p:cNvPr>
              <p:cNvSpPr/>
              <p:nvPr/>
            </p:nvSpPr>
            <p:spPr>
              <a:xfrm>
                <a:off x="8949223" y="2615657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CBA5144-9411-1D4F-B1BC-90FB58269CFA}"/>
                  </a:ext>
                </a:extLst>
              </p:cNvPr>
              <p:cNvCxnSpPr>
                <a:cxnSpLocks/>
                <a:stCxn id="60" idx="4"/>
              </p:cNvCxnSpPr>
              <p:nvPr/>
            </p:nvCxnSpPr>
            <p:spPr>
              <a:xfrm>
                <a:off x="8994943" y="2707097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0201BB7-BB7A-6F45-8D00-B9F2E1AF0FEB}"/>
                  </a:ext>
                </a:extLst>
              </p:cNvPr>
              <p:cNvSpPr/>
              <p:nvPr/>
            </p:nvSpPr>
            <p:spPr>
              <a:xfrm>
                <a:off x="9083613" y="270932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BC09B09-86BD-F347-9AD8-7E19B62CDCBB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9129333" y="280076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001531E-0763-6345-AD97-621A03921B35}"/>
                  </a:ext>
                </a:extLst>
              </p:cNvPr>
              <p:cNvSpPr/>
              <p:nvPr/>
            </p:nvSpPr>
            <p:spPr>
              <a:xfrm>
                <a:off x="9276295" y="294576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BECD1C5-F2EE-D74F-88FC-05AB58254C2E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9322015" y="303720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174E768-ED5C-2445-8DFB-DE69CF4B9DF5}"/>
                  </a:ext>
                </a:extLst>
              </p:cNvPr>
              <p:cNvSpPr/>
              <p:nvPr/>
            </p:nvSpPr>
            <p:spPr>
              <a:xfrm>
                <a:off x="8878311" y="3055704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5B59485-325C-9D44-A347-B19F0A32FDA2}"/>
                  </a:ext>
                </a:extLst>
              </p:cNvPr>
              <p:cNvCxnSpPr>
                <a:cxnSpLocks/>
                <a:stCxn id="66" idx="4"/>
              </p:cNvCxnSpPr>
              <p:nvPr/>
            </p:nvCxnSpPr>
            <p:spPr>
              <a:xfrm>
                <a:off x="8924031" y="3147144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70350CB-75F7-1246-9932-95E7DC70AB74}"/>
                  </a:ext>
                </a:extLst>
              </p:cNvPr>
              <p:cNvGrpSpPr/>
              <p:nvPr/>
            </p:nvGrpSpPr>
            <p:grpSpPr>
              <a:xfrm>
                <a:off x="6974721" y="1049332"/>
                <a:ext cx="1597242" cy="975585"/>
                <a:chOff x="6781850" y="2378643"/>
                <a:chExt cx="1597242" cy="975585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DE8867D-A1B9-FF42-AC38-2692B9EB5161}"/>
                    </a:ext>
                  </a:extLst>
                </p:cNvPr>
                <p:cNvSpPr/>
                <p:nvPr/>
              </p:nvSpPr>
              <p:spPr>
                <a:xfrm>
                  <a:off x="6925785" y="299661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62303A44-4866-6649-BA25-E3976142867A}"/>
                    </a:ext>
                  </a:extLst>
                </p:cNvPr>
                <p:cNvSpPr/>
                <p:nvPr/>
              </p:nvSpPr>
              <p:spPr>
                <a:xfrm>
                  <a:off x="7092473" y="296327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16937740-82AC-CB43-83D0-E300C9F497F5}"/>
                    </a:ext>
                  </a:extLst>
                </p:cNvPr>
                <p:cNvSpPr/>
                <p:nvPr/>
              </p:nvSpPr>
              <p:spPr>
                <a:xfrm>
                  <a:off x="7259161" y="290135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F2DE0FDE-2330-8742-A71A-8CEB8794D072}"/>
                    </a:ext>
                  </a:extLst>
                </p:cNvPr>
                <p:cNvSpPr/>
                <p:nvPr/>
              </p:nvSpPr>
              <p:spPr>
                <a:xfrm>
                  <a:off x="7416331" y="3029958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A22147F-618E-324C-B395-0FB6A6CFB639}"/>
                    </a:ext>
                  </a:extLst>
                </p:cNvPr>
                <p:cNvSpPr/>
                <p:nvPr/>
              </p:nvSpPr>
              <p:spPr>
                <a:xfrm>
                  <a:off x="7833426" y="3167192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16D3D114-9D96-B240-88BD-BD241CFAE548}"/>
                    </a:ext>
                  </a:extLst>
                </p:cNvPr>
                <p:cNvSpPr/>
                <p:nvPr/>
              </p:nvSpPr>
              <p:spPr>
                <a:xfrm>
                  <a:off x="7643465" y="2455554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18FFB56-AD63-9F4D-B91E-8927800C55A0}"/>
                    </a:ext>
                  </a:extLst>
                </p:cNvPr>
                <p:cNvSpPr/>
                <p:nvPr/>
              </p:nvSpPr>
              <p:spPr>
                <a:xfrm>
                  <a:off x="8106259" y="314170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59F337A-030B-024A-A3AF-3B37EED63EE1}"/>
                    </a:ext>
                  </a:extLst>
                </p:cNvPr>
                <p:cNvSpPr/>
                <p:nvPr/>
              </p:nvSpPr>
              <p:spPr>
                <a:xfrm>
                  <a:off x="7904889" y="3000517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6ACD631E-5315-A046-B640-29EF4DABD608}"/>
                    </a:ext>
                  </a:extLst>
                </p:cNvPr>
                <p:cNvSpPr/>
                <p:nvPr/>
              </p:nvSpPr>
              <p:spPr>
                <a:xfrm>
                  <a:off x="7763989" y="2777542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427B69A8-62AB-8144-BEDF-42964EF83CCF}"/>
                    </a:ext>
                  </a:extLst>
                </p:cNvPr>
                <p:cNvSpPr/>
                <p:nvPr/>
              </p:nvSpPr>
              <p:spPr>
                <a:xfrm>
                  <a:off x="6960677" y="2571463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C000EE56-C578-7941-A6E9-4A6677196DE2}"/>
                    </a:ext>
                  </a:extLst>
                </p:cNvPr>
                <p:cNvSpPr/>
                <p:nvPr/>
              </p:nvSpPr>
              <p:spPr>
                <a:xfrm>
                  <a:off x="7113077" y="2723863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5A0F1BD-F197-2A47-AFC3-2CA19BD65222}"/>
                    </a:ext>
                  </a:extLst>
                </p:cNvPr>
                <p:cNvSpPr/>
                <p:nvPr/>
              </p:nvSpPr>
              <p:spPr>
                <a:xfrm>
                  <a:off x="7351203" y="253335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69C31E0C-0E22-054F-9269-EF409EC148A1}"/>
                    </a:ext>
                  </a:extLst>
                </p:cNvPr>
                <p:cNvSpPr/>
                <p:nvPr/>
              </p:nvSpPr>
              <p:spPr>
                <a:xfrm>
                  <a:off x="7503603" y="268575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3F4C4CF-85B6-7B4D-BF54-37B22C7A15FE}"/>
                    </a:ext>
                  </a:extLst>
                </p:cNvPr>
                <p:cNvSpPr/>
                <p:nvPr/>
              </p:nvSpPr>
              <p:spPr>
                <a:xfrm>
                  <a:off x="7604885" y="2927054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B01D187B-DEE6-F04C-84C7-984FA789F988}"/>
                    </a:ext>
                  </a:extLst>
                </p:cNvPr>
                <p:cNvSpPr/>
                <p:nvPr/>
              </p:nvSpPr>
              <p:spPr>
                <a:xfrm>
                  <a:off x="7751253" y="263336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6A0B1BCD-B0FE-8440-A2DC-D4D9C59A8DBC}"/>
                    </a:ext>
                  </a:extLst>
                </p:cNvPr>
                <p:cNvSpPr/>
                <p:nvPr/>
              </p:nvSpPr>
              <p:spPr>
                <a:xfrm>
                  <a:off x="7917941" y="260002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1C5BE9C7-1EEE-C24F-8EF8-B9BB58201F3B}"/>
                    </a:ext>
                  </a:extLst>
                </p:cNvPr>
                <p:cNvSpPr/>
                <p:nvPr/>
              </p:nvSpPr>
              <p:spPr>
                <a:xfrm>
                  <a:off x="8084629" y="253811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BACD36BB-4F52-FF4A-B0D5-55BFB47CAA53}"/>
                    </a:ext>
                  </a:extLst>
                </p:cNvPr>
                <p:cNvSpPr/>
                <p:nvPr/>
              </p:nvSpPr>
              <p:spPr>
                <a:xfrm>
                  <a:off x="6781850" y="2378643"/>
                  <a:ext cx="1597242" cy="975585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A0DB13C-3940-1444-98D9-B2ECEDC659EF}"/>
                  </a:ext>
                </a:extLst>
              </p:cNvPr>
              <p:cNvGrpSpPr/>
              <p:nvPr/>
            </p:nvGrpSpPr>
            <p:grpSpPr>
              <a:xfrm>
                <a:off x="8776114" y="1042799"/>
                <a:ext cx="1237879" cy="975585"/>
                <a:chOff x="8842068" y="2386532"/>
                <a:chExt cx="1237879" cy="975585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AA16FF7-1961-6F4D-ADA2-78509F58AB11}"/>
                    </a:ext>
                  </a:extLst>
                </p:cNvPr>
                <p:cNvSpPr/>
                <p:nvPr/>
              </p:nvSpPr>
              <p:spPr>
                <a:xfrm>
                  <a:off x="8954279" y="2953397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120D93D-E6C7-3144-8F26-1904005B1D68}"/>
                    </a:ext>
                  </a:extLst>
                </p:cNvPr>
                <p:cNvSpPr/>
                <p:nvPr/>
              </p:nvSpPr>
              <p:spPr>
                <a:xfrm>
                  <a:off x="8966787" y="2506813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921DF05-75D5-5349-A0BC-35749DB18840}"/>
                    </a:ext>
                  </a:extLst>
                </p:cNvPr>
                <p:cNvSpPr/>
                <p:nvPr/>
              </p:nvSpPr>
              <p:spPr>
                <a:xfrm>
                  <a:off x="9327246" y="2987499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0256EFB7-8460-314B-81AB-325A404FAFF8}"/>
                    </a:ext>
                  </a:extLst>
                </p:cNvPr>
                <p:cNvSpPr/>
                <p:nvPr/>
              </p:nvSpPr>
              <p:spPr>
                <a:xfrm>
                  <a:off x="9066895" y="265760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597FDAD-E8C8-6941-A1C4-205C482E93A1}"/>
                    </a:ext>
                  </a:extLst>
                </p:cNvPr>
                <p:cNvSpPr/>
                <p:nvPr/>
              </p:nvSpPr>
              <p:spPr>
                <a:xfrm>
                  <a:off x="9219295" y="281000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93822BE8-B124-2A40-96D4-D7E3A985DE3A}"/>
                    </a:ext>
                  </a:extLst>
                </p:cNvPr>
                <p:cNvSpPr/>
                <p:nvPr/>
              </p:nvSpPr>
              <p:spPr>
                <a:xfrm>
                  <a:off x="9431109" y="2711968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E9936237-98A6-924A-BE6E-E74CEDA21E00}"/>
                    </a:ext>
                  </a:extLst>
                </p:cNvPr>
                <p:cNvSpPr/>
                <p:nvPr/>
              </p:nvSpPr>
              <p:spPr>
                <a:xfrm>
                  <a:off x="9486533" y="2848957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9F700613-B9A7-0743-942C-E9BE6B39DC3F}"/>
                    </a:ext>
                  </a:extLst>
                </p:cNvPr>
                <p:cNvSpPr/>
                <p:nvPr/>
              </p:nvSpPr>
              <p:spPr>
                <a:xfrm>
                  <a:off x="9824011" y="3199402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44C0E04-B3A4-724B-8F87-03B24B91ECCA}"/>
                    </a:ext>
                  </a:extLst>
                </p:cNvPr>
                <p:cNvSpPr/>
                <p:nvPr/>
              </p:nvSpPr>
              <p:spPr>
                <a:xfrm>
                  <a:off x="9609993" y="298599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8946680-339B-F249-992E-DD416E463909}"/>
                    </a:ext>
                  </a:extLst>
                </p:cNvPr>
                <p:cNvSpPr/>
                <p:nvPr/>
              </p:nvSpPr>
              <p:spPr>
                <a:xfrm>
                  <a:off x="9849116" y="2522344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18317B22-8ED4-034B-B6B9-A3F1310AA524}"/>
                    </a:ext>
                  </a:extLst>
                </p:cNvPr>
                <p:cNvSpPr/>
                <p:nvPr/>
              </p:nvSpPr>
              <p:spPr>
                <a:xfrm>
                  <a:off x="9803396" y="2932475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06D46857-6F6A-EB4E-A640-546B8B5B66E9}"/>
                    </a:ext>
                  </a:extLst>
                </p:cNvPr>
                <p:cNvSpPr/>
                <p:nvPr/>
              </p:nvSpPr>
              <p:spPr>
                <a:xfrm>
                  <a:off x="9332361" y="249765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8D7A7B3-0589-674F-9DEA-52D0A16C75B8}"/>
                    </a:ext>
                  </a:extLst>
                </p:cNvPr>
                <p:cNvSpPr/>
                <p:nvPr/>
              </p:nvSpPr>
              <p:spPr>
                <a:xfrm>
                  <a:off x="8842068" y="2386532"/>
                  <a:ext cx="1237879" cy="975585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D4F374-033C-8D49-AE8F-A6E5EDAC845B}"/>
                  </a:ext>
                </a:extLst>
              </p:cNvPr>
              <p:cNvSpPr txBox="1"/>
              <p:nvPr/>
            </p:nvSpPr>
            <p:spPr>
              <a:xfrm>
                <a:off x="10189791" y="1184013"/>
                <a:ext cx="1772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Agents in market searching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A84DF8E-A328-6949-84AE-A07A91476F65}"/>
                  </a:ext>
                </a:extLst>
              </p:cNvPr>
              <p:cNvSpPr/>
              <p:nvPr/>
            </p:nvSpPr>
            <p:spPr>
              <a:xfrm>
                <a:off x="6978714" y="2479522"/>
                <a:ext cx="3035274" cy="79747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6FE189C-CE64-3E4C-AC5C-D33B5F09C765}"/>
                  </a:ext>
                </a:extLst>
              </p:cNvPr>
              <p:cNvSpPr/>
              <p:nvPr/>
            </p:nvSpPr>
            <p:spPr>
              <a:xfrm>
                <a:off x="9452599" y="272164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58E100F-6088-5848-965D-AC6003EDD252}"/>
                  </a:ext>
                </a:extLst>
              </p:cNvPr>
              <p:cNvCxnSpPr>
                <a:cxnSpLocks/>
                <a:stCxn id="72" idx="4"/>
              </p:cNvCxnSpPr>
              <p:nvPr/>
            </p:nvCxnSpPr>
            <p:spPr>
              <a:xfrm>
                <a:off x="9498319" y="281308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1CA1B3B-186E-8F4C-AA51-5507F31240BC}"/>
                  </a:ext>
                </a:extLst>
              </p:cNvPr>
              <p:cNvSpPr/>
              <p:nvPr/>
            </p:nvSpPr>
            <p:spPr>
              <a:xfrm>
                <a:off x="9575118" y="269476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C99FD71-7F68-AF4C-BF57-F09B1B635EFB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9620838" y="278620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21E9724-857B-3D45-8A99-405564D96FE7}"/>
                  </a:ext>
                </a:extLst>
              </p:cNvPr>
              <p:cNvSpPr/>
              <p:nvPr/>
            </p:nvSpPr>
            <p:spPr>
              <a:xfrm>
                <a:off x="9799234" y="2739586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19ABFEE-F884-924D-A963-53F408CBEED4}"/>
                  </a:ext>
                </a:extLst>
              </p:cNvPr>
              <p:cNvCxnSpPr>
                <a:cxnSpLocks/>
                <a:stCxn id="76" idx="4"/>
              </p:cNvCxnSpPr>
              <p:nvPr/>
            </p:nvCxnSpPr>
            <p:spPr>
              <a:xfrm>
                <a:off x="9844954" y="2831026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839AD8C-53B0-394C-9704-00882619BA89}"/>
                </a:ext>
              </a:extLst>
            </p:cNvPr>
            <p:cNvSpPr/>
            <p:nvPr/>
          </p:nvSpPr>
          <p:spPr>
            <a:xfrm>
              <a:off x="9489094" y="1184200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09CB93-B7A9-824C-B778-06FC20D67F38}"/>
                </a:ext>
              </a:extLst>
            </p:cNvPr>
            <p:cNvSpPr/>
            <p:nvPr/>
          </p:nvSpPr>
          <p:spPr>
            <a:xfrm>
              <a:off x="9674969" y="1247553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658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>
            <a:extLst>
              <a:ext uri="{FF2B5EF4-FFF2-40B4-BE49-F238E27FC236}">
                <a16:creationId xmlns:a16="http://schemas.microsoft.com/office/drawing/2014/main" id="{AA2606BF-736D-964C-BDFC-55B0121A52FB}"/>
              </a:ext>
            </a:extLst>
          </p:cNvPr>
          <p:cNvSpPr txBox="1"/>
          <p:nvPr/>
        </p:nvSpPr>
        <p:spPr>
          <a:xfrm>
            <a:off x="313755" y="832715"/>
            <a:ext cx="67721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u="sng" dirty="0"/>
              <a:t>Market Scheduling</a:t>
            </a:r>
            <a:r>
              <a:rPr lang="en-US" sz="1400" dirty="0"/>
              <a:t> (</a:t>
            </a:r>
            <a:r>
              <a:rPr lang="en-US" sz="1400" dirty="0" err="1"/>
              <a:t>Filatova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, 2011):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Available parcels are listed on market by owners wanting to sell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not assigned to a parcel search market for parcels that meet preferences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formulate bid and submit to seller of parcel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Sellers evaluate received bids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Transaction and registration of trade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Market Simulation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F9537C4-8F71-2C43-941D-10555E2319D6}"/>
              </a:ext>
            </a:extLst>
          </p:cNvPr>
          <p:cNvGrpSpPr>
            <a:grpSpLocks noChangeAspect="1"/>
          </p:cNvGrpSpPr>
          <p:nvPr/>
        </p:nvGrpSpPr>
        <p:grpSpPr>
          <a:xfrm>
            <a:off x="3705921" y="2993245"/>
            <a:ext cx="1584827" cy="3247029"/>
            <a:chOff x="9348514" y="272353"/>
            <a:chExt cx="2529731" cy="5182969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AE7153BC-8728-2C48-8C66-DF80EC31A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83" t="28786" r="23366"/>
            <a:stretch/>
          </p:blipFill>
          <p:spPr>
            <a:xfrm>
              <a:off x="9348514" y="272353"/>
              <a:ext cx="2529731" cy="5182969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7698297-0871-6E44-9E21-BF68375C19F5}"/>
                </a:ext>
              </a:extLst>
            </p:cNvPr>
            <p:cNvSpPr/>
            <p:nvPr/>
          </p:nvSpPr>
          <p:spPr>
            <a:xfrm>
              <a:off x="10212287" y="1605469"/>
              <a:ext cx="1267955" cy="53720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E2B3F87-4173-7049-A273-4E5789A36824}"/>
              </a:ext>
            </a:extLst>
          </p:cNvPr>
          <p:cNvGrpSpPr/>
          <p:nvPr/>
        </p:nvGrpSpPr>
        <p:grpSpPr>
          <a:xfrm>
            <a:off x="7344465" y="693186"/>
            <a:ext cx="3672974" cy="5500424"/>
            <a:chOff x="7933275" y="693186"/>
            <a:chExt cx="3672974" cy="55004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D04160-BCBE-4540-B712-DBDCC8546462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912206E-C02D-4448-86CD-EC068A97DCC3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90819-7DC2-E140-81CE-D89B0D223ADC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1805CE-1487-EF4C-B054-459C6D4738E4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0BE8DE-9904-C145-98F7-F5490D731AEB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97432D-05D1-664F-85ED-1EA29A57DE2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F135AC-8DD3-5944-BD3A-1C681F780C79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113298-878C-704D-82F9-09E49601A540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FBC0FD9-0739-704D-98F7-2704CB6782ED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606A453-4973-2347-A6C9-C4B9A86D4EF9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EB6C3EE-77C1-3A4C-97EE-A2685EF4FDF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FEAB4EB-6BF0-2B4B-9091-35E146279DCE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FD2A33-C5BB-624C-BF5F-FE4E5BFD1ACA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B51684F-62D7-2B45-9761-9C21F61EFEE5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E6C85AF-D7A2-914B-BE7F-352E644BEA09}"/>
                </a:ext>
              </a:extLst>
            </p:cNvPr>
            <p:cNvCxnSpPr>
              <a:cxnSpLocks/>
              <a:stCxn id="9" idx="3"/>
              <a:endCxn id="17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CE51E8D-FC43-2C4B-983C-1AB23D218FC3}"/>
                </a:ext>
              </a:extLst>
            </p:cNvPr>
            <p:cNvCxnSpPr>
              <a:cxnSpLocks/>
              <a:stCxn id="9" idx="3"/>
              <a:endCxn id="18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9C2D379-71EA-194D-BDD0-CE64CC5DF38F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3B4C78EC-D439-9144-BB58-49C8B561782D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CA5A10-1AE1-0640-B88C-18B4480D6DA7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323DD5-DFE6-6448-8CA5-3172C64C1C7C}"/>
                </a:ext>
              </a:extLst>
            </p:cNvPr>
            <p:cNvCxnSpPr>
              <a:stCxn id="13" idx="3"/>
              <a:endCxn id="21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12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C0CA4CB-897E-C34A-A2D5-185F9192EEAE}"/>
              </a:ext>
            </a:extLst>
          </p:cNvPr>
          <p:cNvGrpSpPr/>
          <p:nvPr/>
        </p:nvGrpSpPr>
        <p:grpSpPr>
          <a:xfrm>
            <a:off x="7713536" y="693186"/>
            <a:ext cx="4023762" cy="5500424"/>
            <a:chOff x="7713536" y="693186"/>
            <a:chExt cx="4023762" cy="550042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8D8C9E7-629F-E44D-88BE-D8D2001D7CF7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925F0426-3E32-E741-8A00-82042FCFD685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47B619-A314-C74D-A7BF-D237AD9CAF1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3C6587-42FA-0046-BB04-94A0AE365837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029B92D-2DA1-A148-83C1-AA15046C401E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5D4ADAE-7724-2940-A096-3B7F5428CBB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9ED048F-59DF-664D-A85A-04CD89B490A1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9ECF120-78AB-A24D-8245-301382FF1D73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960D999C-5220-1141-BD26-EC28D05BD444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ED5A23D3-359A-1145-A992-328620C1DF6F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F2A53BA-2E8B-D048-9840-1956D5154A9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C4C9CD93-1579-B74B-985E-10989E92ABEF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233D3E93-B6E7-3340-B301-486C1890AFC4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560120A1-0ED9-0F45-8F5C-80008101DEE8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53B40CFD-CCB1-364D-A855-33BDC64946E8}"/>
                </a:ext>
              </a:extLst>
            </p:cNvPr>
            <p:cNvCxnSpPr>
              <a:cxnSpLocks/>
              <a:stCxn id="122" idx="3"/>
              <a:endCxn id="152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564D3662-A8E5-F14A-A5D9-4A3B17C0F8C9}"/>
                </a:ext>
              </a:extLst>
            </p:cNvPr>
            <p:cNvCxnSpPr>
              <a:cxnSpLocks/>
              <a:stCxn id="122" idx="3"/>
              <a:endCxn id="153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Elbow Connector 159">
              <a:extLst>
                <a:ext uri="{FF2B5EF4-FFF2-40B4-BE49-F238E27FC236}">
                  <a16:creationId xmlns:a16="http://schemas.microsoft.com/office/drawing/2014/main" id="{7F748E7C-D3C7-4948-B9AB-4A2B50D465BF}"/>
                </a:ext>
              </a:extLst>
            </p:cNvPr>
            <p:cNvCxnSpPr>
              <a:cxnSpLocks/>
              <a:stCxn id="122" idx="3"/>
              <a:endCxn id="155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F2C02C1F-0AE9-A14E-ABE3-7A996EDB1A27}"/>
                </a:ext>
              </a:extLst>
            </p:cNvPr>
            <p:cNvCxnSpPr>
              <a:cxnSpLocks/>
              <a:stCxn id="145" idx="3"/>
              <a:endCxn id="154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615D236-9463-4541-B0CF-FC7CA093D4EC}"/>
                </a:ext>
              </a:extLst>
            </p:cNvPr>
            <p:cNvCxnSpPr>
              <a:stCxn id="145" idx="3"/>
              <a:endCxn id="156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B2CF300-2D33-8F47-A1C2-DADC2B84D28C}"/>
                </a:ext>
              </a:extLst>
            </p:cNvPr>
            <p:cNvSpPr/>
            <p:nvPr/>
          </p:nvSpPr>
          <p:spPr>
            <a:xfrm>
              <a:off x="7713536" y="1108032"/>
              <a:ext cx="4023762" cy="61672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40D6A89-6300-B144-878D-8E3286ABAABC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9685A81-73CD-7B46-BA3D-F0A7420F0665}"/>
                </a:ext>
              </a:extLst>
            </p:cNvPr>
            <p:cNvSpPr/>
            <p:nvPr/>
          </p:nvSpPr>
          <p:spPr>
            <a:xfrm>
              <a:off x="9843710" y="1796660"/>
              <a:ext cx="1812914" cy="402206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4D26DF1-45DC-D849-B413-C34E6F8A4B65}"/>
                </a:ext>
              </a:extLst>
            </p:cNvPr>
            <p:cNvSpPr/>
            <p:nvPr/>
          </p:nvSpPr>
          <p:spPr>
            <a:xfrm>
              <a:off x="7874263" y="2774548"/>
              <a:ext cx="1338776" cy="149368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981DBC-1798-6248-A6DA-EB3ADA99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617" y="3449738"/>
            <a:ext cx="5179338" cy="322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1EA4B55-F989-8C49-BDBC-A48B8A42FBD3}"/>
                  </a:ext>
                </a:extLst>
              </p:cNvPr>
              <p:cNvSpPr txBox="1"/>
              <p:nvPr/>
            </p:nvSpPr>
            <p:spPr>
              <a:xfrm>
                <a:off x="4332310" y="2259449"/>
                <a:ext cx="1917616" cy="116955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400" dirty="0"/>
                  <a:t>: Population at time </a:t>
                </a:r>
                <a:r>
                  <a:rPr lang="en-US" sz="1400" i="1" dirty="0"/>
                  <a:t>t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: carrying capacity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: growth rate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: time in model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: initial population</a:t>
                </a: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1EA4B55-F989-8C49-BDBC-A48B8A42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310" y="2259449"/>
                <a:ext cx="1917616" cy="1169551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Population Growth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92037"/>
            <a:ext cx="604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Household and visitor agent population growth is input to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population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3EFD9A0-BA8F-C043-A52E-8AF3BE0B3966}"/>
                  </a:ext>
                </a:extLst>
              </p:cNvPr>
              <p:cNvSpPr txBox="1"/>
              <p:nvPr/>
            </p:nvSpPr>
            <p:spPr>
              <a:xfrm>
                <a:off x="3320805" y="1660767"/>
                <a:ext cx="2190151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3EFD9A0-BA8F-C043-A52E-8AF3BE0B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05" y="1660767"/>
                <a:ext cx="2190151" cy="530530"/>
              </a:xfrm>
              <a:prstGeom prst="rect">
                <a:avLst/>
              </a:prstGeom>
              <a:blipFill>
                <a:blip r:embed="rId5"/>
                <a:stretch>
                  <a:fillRect l="-1734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66E930B7-8573-6E49-9ADC-826832011C03}"/>
                  </a:ext>
                </a:extLst>
              </p:cNvPr>
              <p:cNvSpPr txBox="1"/>
              <p:nvPr/>
            </p:nvSpPr>
            <p:spPr>
              <a:xfrm>
                <a:off x="3346401" y="2586003"/>
                <a:ext cx="783099" cy="37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66E930B7-8573-6E49-9ADC-826832011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01" y="2586003"/>
                <a:ext cx="783099" cy="377091"/>
              </a:xfrm>
              <a:prstGeom prst="rect">
                <a:avLst/>
              </a:prstGeom>
              <a:blipFill>
                <a:blip r:embed="rId6"/>
                <a:stretch>
                  <a:fillRect l="-3226" r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77C075-92BD-2649-A42E-9F01E907F408}"/>
              </a:ext>
            </a:extLst>
          </p:cNvPr>
          <p:cNvSpPr txBox="1"/>
          <p:nvPr/>
        </p:nvSpPr>
        <p:spPr>
          <a:xfrm>
            <a:off x="3676368" y="121897"/>
            <a:ext cx="439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citations</a:t>
            </a:r>
          </a:p>
          <a:p>
            <a:r>
              <a:rPr lang="en-US" dirty="0">
                <a:solidFill>
                  <a:srgbClr val="FF0000"/>
                </a:solidFill>
              </a:rPr>
              <a:t>Potentially consider another growth function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B6A403-8719-DA43-81ED-8FF5F9D8813A}"/>
              </a:ext>
            </a:extLst>
          </p:cNvPr>
          <p:cNvGrpSpPr>
            <a:grpSpLocks noChangeAspect="1"/>
          </p:cNvGrpSpPr>
          <p:nvPr/>
        </p:nvGrpSpPr>
        <p:grpSpPr>
          <a:xfrm>
            <a:off x="532862" y="3185672"/>
            <a:ext cx="1584827" cy="3247029"/>
            <a:chOff x="9348514" y="272353"/>
            <a:chExt cx="2529731" cy="518296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AD2EC92-9C31-644B-B9AD-A327A6BC4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183" t="28786" r="23366"/>
            <a:stretch/>
          </p:blipFill>
          <p:spPr>
            <a:xfrm>
              <a:off x="9348514" y="272353"/>
              <a:ext cx="2529731" cy="5182969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2416837-19CD-8341-895B-D3575F008FCF}"/>
                </a:ext>
              </a:extLst>
            </p:cNvPr>
            <p:cNvSpPr/>
            <p:nvPr/>
          </p:nvSpPr>
          <p:spPr>
            <a:xfrm>
              <a:off x="10212287" y="480008"/>
              <a:ext cx="1267955" cy="85379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645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38D8C9E7-629F-E44D-88BE-D8D2001D7CF7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25F0426-3E32-E741-8A00-82042FCFD685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Household Agent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7B619-A314-C74D-A7BF-D237AD9CAF14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E3C6587-42FA-0046-BB04-94A0AE365837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029B92D-2DA1-A148-83C1-AA15046C401E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5D4ADAE-7724-2940-A096-3B7F5428CBBD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ED048F-59DF-664D-A85A-04CD89B490A1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9ECF120-78AB-A24D-8245-301382FF1D73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960D999C-5220-1141-BD26-EC28D05BD444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ED5A23D3-359A-1145-A992-328620C1DF6F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5F2A53BA-2E8B-D048-9840-1956D5154A9F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C4C9CD93-1579-B74B-985E-10989E92ABEF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233D3E93-B6E7-3340-B301-486C1890AFC4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560120A1-0ED9-0F45-8F5C-80008101DEE8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53B40CFD-CCB1-364D-A855-33BDC64946E8}"/>
              </a:ext>
            </a:extLst>
          </p:cNvPr>
          <p:cNvCxnSpPr>
            <a:cxnSpLocks/>
            <a:stCxn id="122" idx="3"/>
            <a:endCxn id="152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564D3662-A8E5-F14A-A5D9-4A3B17C0F8C9}"/>
              </a:ext>
            </a:extLst>
          </p:cNvPr>
          <p:cNvCxnSpPr>
            <a:cxnSpLocks/>
            <a:stCxn id="122" idx="3"/>
            <a:endCxn id="153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F2C02C1F-0AE9-A14E-ABE3-7A996EDB1A27}"/>
              </a:ext>
            </a:extLst>
          </p:cNvPr>
          <p:cNvCxnSpPr>
            <a:cxnSpLocks/>
            <a:stCxn id="145" idx="3"/>
            <a:endCxn id="154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0615D236-9463-4541-B0CF-FC7CA093D4EC}"/>
              </a:ext>
            </a:extLst>
          </p:cNvPr>
          <p:cNvCxnSpPr>
            <a:stCxn id="145" idx="3"/>
            <a:endCxn id="156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735677"/>
            <a:ext cx="72587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Searching for place to reside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Bids on parcel that maximizes utility (</a:t>
            </a:r>
            <a:r>
              <a:rPr lang="en-US" sz="1400" dirty="0" err="1"/>
              <a:t>Filatova</a:t>
            </a:r>
            <a:r>
              <a:rPr lang="en-US" sz="1400" dirty="0"/>
              <a:t> </a:t>
            </a:r>
            <a:r>
              <a:rPr lang="en-US" sz="1400" i="1" dirty="0"/>
              <a:t>et al.,</a:t>
            </a:r>
            <a:r>
              <a:rPr lang="en-US" sz="1400" dirty="0"/>
              <a:t> 2011; Parker </a:t>
            </a:r>
            <a:r>
              <a:rPr lang="en-US" sz="1400" i="1" dirty="0"/>
              <a:t>et al.</a:t>
            </a:r>
            <a:r>
              <a:rPr lang="en-US" sz="1400" dirty="0"/>
              <a:t>, 2012)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 distinction between owning and renting property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occupy: owned residential, rental residential, high occupancy residential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Age: initially random, updated at each time step, agent is removed at age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people: initially random, +/- 1 person with Poisson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B2CF300-2D33-8F47-A1C2-DADC2B84D28C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9685A81-73CD-7B46-BA3D-F0A7420F0665}"/>
              </a:ext>
            </a:extLst>
          </p:cNvPr>
          <p:cNvSpPr/>
          <p:nvPr/>
        </p:nvSpPr>
        <p:spPr>
          <a:xfrm>
            <a:off x="9843710" y="4403311"/>
            <a:ext cx="1812914" cy="134665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40D6A89-6300-B144-878D-8E3286ABAAB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F748E7C-D3C7-4948-B9AB-4A2B50D465BF}"/>
              </a:ext>
            </a:extLst>
          </p:cNvPr>
          <p:cNvCxnSpPr>
            <a:cxnSpLocks/>
            <a:stCxn id="122" idx="3"/>
            <a:endCxn id="155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490791-8935-9848-87AF-C7C09251C982}"/>
                  </a:ext>
                </a:extLst>
              </p:cNvPr>
              <p:cNvSpPr txBox="1"/>
              <p:nvPr/>
            </p:nvSpPr>
            <p:spPr>
              <a:xfrm>
                <a:off x="119984" y="5978166"/>
                <a:ext cx="3133241" cy="5395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490791-8935-9848-87AF-C7C09251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4" y="5978166"/>
                <a:ext cx="3133241" cy="539507"/>
              </a:xfrm>
              <a:prstGeom prst="rect">
                <a:avLst/>
              </a:prstGeom>
              <a:blipFill>
                <a:blip r:embed="rId3"/>
                <a:stretch>
                  <a:fillRect l="-4032" t="-111364" b="-15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8489DF-3DB1-874C-BE8E-DCC3DFAE08CA}"/>
                  </a:ext>
                </a:extLst>
              </p:cNvPr>
              <p:cNvSpPr txBox="1"/>
              <p:nvPr/>
            </p:nvSpPr>
            <p:spPr>
              <a:xfrm>
                <a:off x="3489768" y="6014938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8489DF-3DB1-874C-BE8E-DCC3DFAE0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68" y="6014938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3D6927D-950A-2142-9304-95CE07C80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45569"/>
                  </p:ext>
                </p:extLst>
              </p:nvPr>
            </p:nvGraphicFramePr>
            <p:xfrm>
              <a:off x="229015" y="2203157"/>
              <a:ext cx="7258734" cy="33147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Number of people in household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Household change times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Vector defining when in model time step household changes adds/subtracts one member; Poisson process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107554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3D6927D-950A-2142-9304-95CE07C80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45569"/>
                  </p:ext>
                </p:extLst>
              </p:nvPr>
            </p:nvGraphicFramePr>
            <p:xfrm>
              <a:off x="229015" y="2203157"/>
              <a:ext cx="7258734" cy="33147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Number of people in household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29" t="-565000" r="-260377" b="-6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565000" r="-132895" b="-6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665000" r="-132895" b="-5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478125" r="-132895" b="-2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Household change times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Vector defining when in model time step household changes adds/subtracts one member; Poisson process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1075543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52E9B879-2A63-504D-9407-AF4E49CB2332}"/>
              </a:ext>
            </a:extLst>
          </p:cNvPr>
          <p:cNvSpPr/>
          <p:nvPr/>
        </p:nvSpPr>
        <p:spPr>
          <a:xfrm>
            <a:off x="9775707" y="3032166"/>
            <a:ext cx="1812914" cy="70622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7E5C80-E9DD-994B-A8D0-36749E1A0885}"/>
              </a:ext>
            </a:extLst>
          </p:cNvPr>
          <p:cNvSpPr txBox="1"/>
          <p:nvPr/>
        </p:nvSpPr>
        <p:spPr>
          <a:xfrm>
            <a:off x="3555870" y="6480899"/>
            <a:ext cx="13853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/>
              <a:t>Filatova</a:t>
            </a:r>
            <a:r>
              <a:rPr lang="en-US" sz="1100" dirty="0"/>
              <a:t> </a:t>
            </a:r>
            <a:r>
              <a:rPr lang="en-US" sz="1100" i="1" dirty="0"/>
              <a:t>et al. </a:t>
            </a:r>
            <a:r>
              <a:rPr lang="en-US" sz="1100" dirty="0"/>
              <a:t>(2011)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A6E6BE-4FFD-FF43-AD92-3803D6BB70DA}"/>
              </a:ext>
            </a:extLst>
          </p:cNvPr>
          <p:cNvSpPr txBox="1"/>
          <p:nvPr/>
        </p:nvSpPr>
        <p:spPr>
          <a:xfrm>
            <a:off x="119984" y="5547279"/>
            <a:ext cx="30516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Cobb-Douglas utility function: commonly used in urban economics (Huang </a:t>
            </a:r>
            <a:r>
              <a:rPr lang="en-US" sz="1100" i="1" dirty="0"/>
              <a:t>et al., </a:t>
            </a:r>
            <a:r>
              <a:rPr lang="en-US" sz="1100" dirty="0"/>
              <a:t>2014)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4D26DF1-45DC-D849-B413-C34E6F8A4B65}"/>
              </a:ext>
            </a:extLst>
          </p:cNvPr>
          <p:cNvSpPr/>
          <p:nvPr/>
        </p:nvSpPr>
        <p:spPr>
          <a:xfrm>
            <a:off x="7790596" y="2761640"/>
            <a:ext cx="1338776" cy="2389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85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14366</TotalTime>
  <Words>3006</Words>
  <Application>Microsoft Macintosh PowerPoint</Application>
  <PresentationFormat>Widescreen</PresentationFormat>
  <Paragraphs>660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Sanderson, Dylan R</dc:creator>
  <cp:lastModifiedBy>Sanderson, Dylan R</cp:lastModifiedBy>
  <cp:revision>2531</cp:revision>
  <dcterms:created xsi:type="dcterms:W3CDTF">2021-04-12T21:05:23Z</dcterms:created>
  <dcterms:modified xsi:type="dcterms:W3CDTF">2022-05-13T20:56:05Z</dcterms:modified>
</cp:coreProperties>
</file>